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6" r:id="rId8"/>
    <p:sldId id="263" r:id="rId9"/>
    <p:sldId id="264" r:id="rId10"/>
    <p:sldId id="265"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0F24E5-9C29-40A7-A8E9-ADC5E56B717F}"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374B8-5CAB-413A-ABC2-CDA9A88E102A}"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0F24E5-9C29-40A7-A8E9-ADC5E56B717F}"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374B8-5CAB-413A-ABC2-CDA9A88E102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0F24E5-9C29-40A7-A8E9-ADC5E56B717F}"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374B8-5CAB-413A-ABC2-CDA9A88E102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0F24E5-9C29-40A7-A8E9-ADC5E56B717F}"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374B8-5CAB-413A-ABC2-CDA9A88E102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0F24E5-9C29-40A7-A8E9-ADC5E56B717F}"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374B8-5CAB-413A-ABC2-CDA9A88E102A}"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0F24E5-9C29-40A7-A8E9-ADC5E56B717F}" type="datetimeFigureOut">
              <a:rPr lang="en-GB" smtClean="0"/>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2374B8-5CAB-413A-ABC2-CDA9A88E102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0F24E5-9C29-40A7-A8E9-ADC5E56B717F}" type="datetimeFigureOut">
              <a:rPr lang="en-GB" smtClean="0"/>
              <a:t>01/05/2020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2374B8-5CAB-413A-ABC2-CDA9A88E102A}"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0F24E5-9C29-40A7-A8E9-ADC5E56B717F}" type="datetimeFigureOut">
              <a:rPr lang="en-GB" smtClean="0"/>
              <a:t>01/05/2020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2374B8-5CAB-413A-ABC2-CDA9A88E102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F24E5-9C29-40A7-A8E9-ADC5E56B717F}" type="datetimeFigureOut">
              <a:rPr lang="en-GB" smtClean="0"/>
              <a:t>01/05/2020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2374B8-5CAB-413A-ABC2-CDA9A88E102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0F24E5-9C29-40A7-A8E9-ADC5E56B717F}" type="datetimeFigureOut">
              <a:rPr lang="en-GB" smtClean="0"/>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2374B8-5CAB-413A-ABC2-CDA9A88E102A}"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0F24E5-9C29-40A7-A8E9-ADC5E56B717F}" type="datetimeFigureOut">
              <a:rPr lang="en-GB" smtClean="0"/>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2374B8-5CAB-413A-ABC2-CDA9A88E102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40F24E5-9C29-40A7-A8E9-ADC5E56B717F}" type="datetimeFigureOut">
              <a:rPr lang="en-GB" smtClean="0"/>
              <a:t>01/05/2020</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42374B8-5CAB-413A-ABC2-CDA9A88E102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s://www.youtube.com/watch?v=D3dR7u7TPN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3600" dirty="0">
                <a:solidFill>
                  <a:srgbClr val="FF0000"/>
                </a:solidFill>
                <a:latin typeface="Algerian" pitchFamily="82" charset="0"/>
              </a:rPr>
              <a:t>Cardinal  </a:t>
            </a:r>
            <a:r>
              <a:rPr lang="en-GB" sz="3600" dirty="0" err="1">
                <a:solidFill>
                  <a:srgbClr val="FF0000"/>
                </a:solidFill>
                <a:latin typeface="Algerian" pitchFamily="82" charset="0"/>
              </a:rPr>
              <a:t>newman’s</a:t>
            </a:r>
            <a:r>
              <a:rPr lang="en-GB" sz="3600" dirty="0">
                <a:solidFill>
                  <a:srgbClr val="FF0000"/>
                </a:solidFill>
                <a:latin typeface="Algerian" pitchFamily="82" charset="0"/>
              </a:rPr>
              <a:t> VE DAY</a:t>
            </a:r>
            <a:br>
              <a:rPr lang="en-GB" sz="3600" dirty="0">
                <a:solidFill>
                  <a:srgbClr val="FF0000"/>
                </a:solidFill>
                <a:latin typeface="Algerian" pitchFamily="82" charset="0"/>
              </a:rPr>
            </a:br>
            <a:r>
              <a:rPr lang="en-GB" sz="3600" dirty="0">
                <a:solidFill>
                  <a:srgbClr val="FF0000"/>
                </a:solidFill>
                <a:latin typeface="Algerian" pitchFamily="82" charset="0"/>
              </a:rPr>
              <a:t>75</a:t>
            </a:r>
            <a:r>
              <a:rPr lang="en-GB" sz="3600" baseline="30000" dirty="0">
                <a:solidFill>
                  <a:srgbClr val="FF0000"/>
                </a:solidFill>
                <a:latin typeface="Algerian" pitchFamily="82" charset="0"/>
              </a:rPr>
              <a:t>TH</a:t>
            </a:r>
            <a:r>
              <a:rPr lang="en-GB" sz="3600" dirty="0">
                <a:solidFill>
                  <a:srgbClr val="FF0000"/>
                </a:solidFill>
                <a:latin typeface="Algerian" pitchFamily="82" charset="0"/>
              </a:rPr>
              <a:t> ANNIVERSARY celebrations</a:t>
            </a:r>
          </a:p>
        </p:txBody>
      </p:sp>
      <p:sp>
        <p:nvSpPr>
          <p:cNvPr id="3" name="Subtitle 2"/>
          <p:cNvSpPr>
            <a:spLocks noGrp="1"/>
          </p:cNvSpPr>
          <p:nvPr>
            <p:ph type="subTitle" idx="1"/>
          </p:nvPr>
        </p:nvSpPr>
        <p:spPr/>
        <p:txBody>
          <a:bodyPr/>
          <a:lstStyle/>
          <a:p>
            <a:pPr algn="ct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57808" y="3422105"/>
            <a:ext cx="301824" cy="1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100" y="3260559"/>
            <a:ext cx="22479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900" y="3260559"/>
            <a:ext cx="22479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6" descr="ve day BUNTING - Google Sear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755" y="3260556"/>
            <a:ext cx="22479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3260559"/>
            <a:ext cx="22479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200178" y="392747"/>
            <a:ext cx="1080122" cy="1347629"/>
          </a:xfrm>
          <a:prstGeom prst="rect">
            <a:avLst/>
          </a:prstGeom>
        </p:spPr>
      </p:pic>
      <p:pic>
        <p:nvPicPr>
          <p:cNvPr id="6" name="Picture 5"/>
          <p:cNvPicPr>
            <a:picLocks noChangeAspect="1"/>
          </p:cNvPicPr>
          <p:nvPr/>
        </p:nvPicPr>
        <p:blipFill>
          <a:blip r:embed="rId4"/>
          <a:stretch>
            <a:fillRect/>
          </a:stretch>
        </p:blipFill>
        <p:spPr>
          <a:xfrm>
            <a:off x="7824483" y="392747"/>
            <a:ext cx="1160954" cy="1448480"/>
          </a:xfrm>
          <a:prstGeom prst="rect">
            <a:avLst/>
          </a:prstGeom>
        </p:spPr>
      </p:pic>
    </p:spTree>
    <p:extLst>
      <p:ext uri="{BB962C8B-B14F-4D97-AF65-F5344CB8AC3E}">
        <p14:creationId xmlns:p14="http://schemas.microsoft.com/office/powerpoint/2010/main" val="41143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FF0000"/>
                </a:solidFill>
                <a:latin typeface="Algerian" panose="04020705040A02060702" pitchFamily="82" charset="0"/>
              </a:rPr>
              <a:t>National Anthem</a:t>
            </a:r>
          </a:p>
        </p:txBody>
      </p:sp>
      <p:sp>
        <p:nvSpPr>
          <p:cNvPr id="3" name="Content Placeholder 2"/>
          <p:cNvSpPr>
            <a:spLocks noGrp="1"/>
          </p:cNvSpPr>
          <p:nvPr>
            <p:ph idx="1"/>
          </p:nvPr>
        </p:nvSpPr>
        <p:spPr/>
        <p:txBody>
          <a:bodyPr/>
          <a:lstStyle/>
          <a:p>
            <a:pPr marL="0" indent="0" algn="ctr">
              <a:buNone/>
            </a:pPr>
            <a:r>
              <a:rPr lang="en-GB" dirty="0"/>
              <a:t>God save our gracious Queen</a:t>
            </a:r>
            <a:br>
              <a:rPr lang="en-GB" dirty="0"/>
            </a:br>
            <a:r>
              <a:rPr lang="en-GB" dirty="0"/>
              <a:t>Long live our noble Queen</a:t>
            </a:r>
            <a:br>
              <a:rPr lang="en-GB" dirty="0"/>
            </a:br>
            <a:r>
              <a:rPr lang="en-GB" dirty="0"/>
              <a:t>God save the Queen</a:t>
            </a:r>
            <a:br>
              <a:rPr lang="en-GB" dirty="0"/>
            </a:br>
            <a:r>
              <a:rPr lang="en-GB" dirty="0"/>
              <a:t>Send her victorious</a:t>
            </a:r>
            <a:br>
              <a:rPr lang="en-GB" dirty="0"/>
            </a:br>
            <a:r>
              <a:rPr lang="en-GB" dirty="0"/>
              <a:t>Happy and glorious</a:t>
            </a:r>
            <a:br>
              <a:rPr lang="en-GB" dirty="0"/>
            </a:br>
            <a:r>
              <a:rPr lang="en-GB" dirty="0"/>
              <a:t>Long to reign over us</a:t>
            </a:r>
            <a:br>
              <a:rPr lang="en-GB" dirty="0"/>
            </a:br>
            <a:r>
              <a:rPr lang="en-GB" dirty="0"/>
              <a:t>God save the Queen</a:t>
            </a:r>
          </a:p>
        </p:txBody>
      </p:sp>
      <p:pic>
        <p:nvPicPr>
          <p:cNvPr id="4" name="Picture 3"/>
          <p:cNvPicPr>
            <a:picLocks noChangeAspect="1"/>
          </p:cNvPicPr>
          <p:nvPr/>
        </p:nvPicPr>
        <p:blipFill>
          <a:blip r:embed="rId2"/>
          <a:stretch>
            <a:fillRect/>
          </a:stretch>
        </p:blipFill>
        <p:spPr>
          <a:xfrm>
            <a:off x="6660232" y="4169606"/>
            <a:ext cx="1914525" cy="2390775"/>
          </a:xfrm>
          <a:prstGeom prst="rect">
            <a:avLst/>
          </a:prstGeom>
        </p:spPr>
      </p:pic>
      <p:pic>
        <p:nvPicPr>
          <p:cNvPr id="5" name="Picture 4"/>
          <p:cNvPicPr>
            <a:picLocks noChangeAspect="1"/>
          </p:cNvPicPr>
          <p:nvPr/>
        </p:nvPicPr>
        <p:blipFill>
          <a:blip r:embed="rId3"/>
          <a:stretch>
            <a:fillRect/>
          </a:stretch>
        </p:blipFill>
        <p:spPr>
          <a:xfrm>
            <a:off x="27171" y="4169606"/>
            <a:ext cx="3384376" cy="2493071"/>
          </a:xfrm>
          <a:prstGeom prst="rect">
            <a:avLst/>
          </a:prstGeom>
        </p:spPr>
      </p:pic>
      <p:sp>
        <p:nvSpPr>
          <p:cNvPr id="8" name="Rectangle 7"/>
          <p:cNvSpPr/>
          <p:nvPr/>
        </p:nvSpPr>
        <p:spPr>
          <a:xfrm>
            <a:off x="3529402" y="5092975"/>
            <a:ext cx="2915816" cy="923330"/>
          </a:xfrm>
          <a:prstGeom prst="rect">
            <a:avLst/>
          </a:prstGeom>
        </p:spPr>
        <p:txBody>
          <a:bodyPr wrap="square">
            <a:spAutoFit/>
          </a:bodyPr>
          <a:lstStyle/>
          <a:p>
            <a:pPr algn="ctr"/>
            <a:r>
              <a:rPr lang="en-GB" dirty="0">
                <a:hlinkClick r:id="rId4"/>
              </a:rPr>
              <a:t>Listen to the National Anthem </a:t>
            </a:r>
            <a:endParaRPr lang="en-GB" dirty="0"/>
          </a:p>
          <a:p>
            <a:pPr algn="ctr"/>
            <a:r>
              <a:rPr lang="en-GB" dirty="0"/>
              <a:t>Click Here</a:t>
            </a:r>
          </a:p>
        </p:txBody>
      </p:sp>
    </p:spTree>
    <p:extLst>
      <p:ext uri="{BB962C8B-B14F-4D97-AF65-F5344CB8AC3E}">
        <p14:creationId xmlns:p14="http://schemas.microsoft.com/office/powerpoint/2010/main" val="133654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FF0000"/>
                </a:solidFill>
                <a:latin typeface="Algerian" pitchFamily="82" charset="0"/>
              </a:rPr>
              <a:t>After your party</a:t>
            </a:r>
          </a:p>
        </p:txBody>
      </p:sp>
      <p:sp>
        <p:nvSpPr>
          <p:cNvPr id="3" name="Content Placeholder 2"/>
          <p:cNvSpPr>
            <a:spLocks noGrp="1"/>
          </p:cNvSpPr>
          <p:nvPr>
            <p:ph idx="1"/>
          </p:nvPr>
        </p:nvSpPr>
        <p:spPr/>
        <p:txBody>
          <a:bodyPr>
            <a:normAutofit/>
          </a:bodyPr>
          <a:lstStyle/>
          <a:p>
            <a:pPr marL="0" indent="0">
              <a:spcBef>
                <a:spcPts val="0"/>
              </a:spcBef>
              <a:buNone/>
              <a:defRPr/>
            </a:pPr>
            <a:r>
              <a:rPr lang="en-GB" sz="1800" dirty="0"/>
              <a:t>Consider why VE day was so significant  </a:t>
            </a:r>
          </a:p>
          <a:p>
            <a:pPr marL="0" indent="0">
              <a:spcBef>
                <a:spcPts val="0"/>
              </a:spcBef>
              <a:buNone/>
              <a:defRPr/>
            </a:pPr>
            <a:endParaRPr lang="en-GB" sz="1800" dirty="0"/>
          </a:p>
          <a:p>
            <a:pPr marL="0" indent="0">
              <a:spcBef>
                <a:spcPts val="0"/>
              </a:spcBef>
              <a:buNone/>
              <a:defRPr/>
            </a:pPr>
            <a:r>
              <a:rPr lang="en-GB" sz="1800" dirty="0"/>
              <a:t>Put yourself in the shoes of someone living in Britain in 1945:</a:t>
            </a:r>
          </a:p>
          <a:p>
            <a:pPr>
              <a:spcBef>
                <a:spcPts val="0"/>
              </a:spcBef>
              <a:defRPr/>
            </a:pPr>
            <a:endParaRPr lang="en-GB" sz="1800" dirty="0"/>
          </a:p>
          <a:p>
            <a:pPr marL="342900" indent="-342900">
              <a:spcBef>
                <a:spcPts val="0"/>
              </a:spcBef>
              <a:buClr>
                <a:srgbClr val="00A7E6"/>
              </a:buClr>
              <a:defRPr/>
            </a:pPr>
            <a:r>
              <a:rPr lang="en-GB" sz="1800" dirty="0"/>
              <a:t>Why did VE Day mean so much to people?</a:t>
            </a:r>
          </a:p>
          <a:p>
            <a:pPr marL="342900" indent="-342900">
              <a:spcBef>
                <a:spcPts val="0"/>
              </a:spcBef>
              <a:buClr>
                <a:srgbClr val="00A7E6"/>
              </a:buClr>
              <a:defRPr/>
            </a:pPr>
            <a:r>
              <a:rPr lang="en-GB" sz="1800" dirty="0"/>
              <a:t>Why did they celebrate so much?</a:t>
            </a:r>
          </a:p>
          <a:p>
            <a:pPr marL="342900" indent="-342900">
              <a:spcBef>
                <a:spcPts val="0"/>
              </a:spcBef>
              <a:buClr>
                <a:srgbClr val="00A7E6"/>
              </a:buClr>
              <a:defRPr/>
            </a:pPr>
            <a:r>
              <a:rPr lang="en-GB" sz="1800" dirty="0"/>
              <a:t>Would it have been a day of mixed emotions for people who had lost someone in the war?</a:t>
            </a:r>
          </a:p>
          <a:p>
            <a:pPr marL="342900" indent="-342900">
              <a:spcBef>
                <a:spcPts val="0"/>
              </a:spcBef>
              <a:buClr>
                <a:srgbClr val="00A7E6"/>
              </a:buClr>
              <a:defRPr/>
            </a:pPr>
            <a:r>
              <a:rPr lang="en-GB" sz="1800" dirty="0"/>
              <a:t>What if they knew someone who was still fighting in the Far East?</a:t>
            </a:r>
          </a:p>
          <a:p>
            <a:pPr marL="342900" indent="-342900">
              <a:spcBef>
                <a:spcPts val="0"/>
              </a:spcBef>
              <a:buClr>
                <a:srgbClr val="00A7E6"/>
              </a:buClr>
              <a:defRPr/>
            </a:pPr>
            <a:endParaRPr lang="en-GB" sz="1800" dirty="0"/>
          </a:p>
          <a:p>
            <a:pPr marL="342900" indent="-342900">
              <a:spcBef>
                <a:spcPts val="0"/>
              </a:spcBef>
              <a:buClr>
                <a:srgbClr val="00A7E6"/>
              </a:buClr>
              <a:defRPr/>
            </a:pPr>
            <a:endParaRPr lang="en-GB" sz="1800" dirty="0"/>
          </a:p>
          <a:p>
            <a:pPr marL="0" indent="0">
              <a:spcBef>
                <a:spcPts val="0"/>
              </a:spcBef>
              <a:buClr>
                <a:srgbClr val="00A7E6"/>
              </a:buClr>
              <a:buNone/>
              <a:defRPr/>
            </a:pPr>
            <a:r>
              <a:rPr lang="en-GB" sz="1800" dirty="0"/>
              <a:t>At the end of the day write your thoughts in a diary or create a newspaper front page to explain what happened at your party.</a:t>
            </a:r>
          </a:p>
          <a:p>
            <a:endParaRPr lang="en-GB" dirty="0"/>
          </a:p>
        </p:txBody>
      </p:sp>
      <p:pic>
        <p:nvPicPr>
          <p:cNvPr id="4" name="Picture 3"/>
          <p:cNvPicPr>
            <a:picLocks noChangeAspect="1"/>
          </p:cNvPicPr>
          <p:nvPr/>
        </p:nvPicPr>
        <p:blipFill>
          <a:blip r:embed="rId2"/>
          <a:stretch>
            <a:fillRect/>
          </a:stretch>
        </p:blipFill>
        <p:spPr>
          <a:xfrm>
            <a:off x="7452320" y="754388"/>
            <a:ext cx="1240540" cy="1656184"/>
          </a:xfrm>
          <a:prstGeom prst="rect">
            <a:avLst/>
          </a:prstGeom>
        </p:spPr>
      </p:pic>
      <p:pic>
        <p:nvPicPr>
          <p:cNvPr id="5" name="Picture 4"/>
          <p:cNvPicPr>
            <a:picLocks noChangeAspect="1"/>
          </p:cNvPicPr>
          <p:nvPr/>
        </p:nvPicPr>
        <p:blipFill>
          <a:blip r:embed="rId3"/>
          <a:stretch>
            <a:fillRect/>
          </a:stretch>
        </p:blipFill>
        <p:spPr>
          <a:xfrm>
            <a:off x="4139952" y="5481351"/>
            <a:ext cx="1559817" cy="1103468"/>
          </a:xfrm>
          <a:prstGeom prst="rect">
            <a:avLst/>
          </a:prstGeom>
        </p:spPr>
      </p:pic>
      <p:pic>
        <p:nvPicPr>
          <p:cNvPr id="6" name="Picture 5"/>
          <p:cNvPicPr>
            <a:picLocks noChangeAspect="1"/>
          </p:cNvPicPr>
          <p:nvPr/>
        </p:nvPicPr>
        <p:blipFill>
          <a:blip r:embed="rId4"/>
          <a:stretch>
            <a:fillRect/>
          </a:stretch>
        </p:blipFill>
        <p:spPr>
          <a:xfrm>
            <a:off x="7396716" y="5317919"/>
            <a:ext cx="1296144" cy="1296144"/>
          </a:xfrm>
          <a:prstGeom prst="rect">
            <a:avLst/>
          </a:prstGeom>
        </p:spPr>
      </p:pic>
      <p:pic>
        <p:nvPicPr>
          <p:cNvPr id="8" name="Picture 7"/>
          <p:cNvPicPr>
            <a:picLocks noChangeAspect="1"/>
          </p:cNvPicPr>
          <p:nvPr/>
        </p:nvPicPr>
        <p:blipFill>
          <a:blip r:embed="rId5"/>
          <a:stretch>
            <a:fillRect/>
          </a:stretch>
        </p:blipFill>
        <p:spPr>
          <a:xfrm>
            <a:off x="755576" y="5589241"/>
            <a:ext cx="1809874" cy="1024822"/>
          </a:xfrm>
          <a:prstGeom prst="rect">
            <a:avLst/>
          </a:prstGeom>
        </p:spPr>
      </p:pic>
    </p:spTree>
    <p:extLst>
      <p:ext uri="{BB962C8B-B14F-4D97-AF65-F5344CB8AC3E}">
        <p14:creationId xmlns:p14="http://schemas.microsoft.com/office/powerpoint/2010/main" val="234266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FF0000"/>
                </a:solidFill>
                <a:latin typeface="Algerian" pitchFamily="82" charset="0"/>
              </a:rPr>
              <a:t>What Was VE Day?</a:t>
            </a:r>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r>
              <a:rPr lang="en-GB" sz="2300" dirty="0"/>
              <a:t>The Second World War ended on 8</a:t>
            </a:r>
            <a:r>
              <a:rPr lang="en-GB" sz="2300" baseline="30000" dirty="0"/>
              <a:t>th</a:t>
            </a:r>
            <a:r>
              <a:rPr lang="en-GB" sz="2300" dirty="0"/>
              <a:t> May1945 in Europe when the German Army signed the armistice, surrendering to the allies. Britain had fought for six long years and suffered tremendously due to enemy bombing, rationing, loss of soldiers and the effects of the second total war.</a:t>
            </a:r>
          </a:p>
          <a:p>
            <a:r>
              <a:rPr lang="en-GB" sz="2300" dirty="0"/>
              <a:t>When the war was over, the people of Britain were overjoyed. They gathered at Buckingham Palace to see the King and listened to his speech around the wireless in their homes.</a:t>
            </a:r>
          </a:p>
          <a:p>
            <a:endParaRPr lang="en-GB" sz="2600" dirty="0"/>
          </a:p>
          <a:p>
            <a:r>
              <a:rPr lang="en-GB" sz="2600" dirty="0">
                <a:solidFill>
                  <a:srgbClr val="FF0000"/>
                </a:solidFill>
                <a:latin typeface="Algerian" pitchFamily="82" charset="0"/>
              </a:rPr>
              <a:t>WHAT ELSE CAN YOU FIND OUT ABOUT VE DAY?</a:t>
            </a:r>
          </a:p>
          <a:p>
            <a:endParaRPr lang="en-GB" sz="2300" dirty="0"/>
          </a:p>
          <a:p>
            <a:pPr marL="0" lvl="0" indent="0" algn="just">
              <a:spcBef>
                <a:spcPts val="0"/>
              </a:spcBef>
              <a:buClrTx/>
              <a:buSzTx/>
              <a:buNone/>
              <a:defRPr/>
            </a:pPr>
            <a:r>
              <a:rPr lang="en-GB" sz="2300" dirty="0">
                <a:solidFill>
                  <a:srgbClr val="0070C0"/>
                </a:solidFill>
              </a:rPr>
              <a:t>Street parties were held to celebrate VE day with food and games.  Even Princess Elizabeth and Princess Margaret went into town to party. Even though the war continued in the East against  Japan, it was certain to be over soon.</a:t>
            </a:r>
            <a:r>
              <a:rPr lang="en-GB" sz="2300" dirty="0">
                <a:solidFill>
                  <a:schemeClr val="bg1"/>
                </a:solidFill>
              </a:rPr>
              <a:t> </a:t>
            </a:r>
            <a:r>
              <a:rPr lang="en-GB" sz="2600" dirty="0">
                <a:solidFill>
                  <a:schemeClr val="bg1"/>
                </a:solidFill>
              </a:rPr>
              <a:t>held</a:t>
            </a:r>
            <a:r>
              <a:rPr lang="en-GB" sz="3100" dirty="0">
                <a:solidFill>
                  <a:schemeClr val="bg1"/>
                </a:solidFill>
              </a:rPr>
              <a:t>, as were all-night </a:t>
            </a:r>
            <a:r>
              <a:rPr lang="en-GB" sz="3100" b="1" dirty="0">
                <a:solidFill>
                  <a:schemeClr val="bg1"/>
                </a:solidFill>
              </a:rPr>
              <a:t>celebrations</a:t>
            </a:r>
            <a:r>
              <a:rPr lang="en-GB" sz="3100" dirty="0">
                <a:solidFill>
                  <a:schemeClr val="bg1"/>
                </a:solidFill>
              </a:rPr>
              <a:t>. Even Princess Elizabeth and Princess </a:t>
            </a:r>
            <a:r>
              <a:rPr lang="en-GB" dirty="0">
                <a:solidFill>
                  <a:schemeClr val="bg1"/>
                </a:solidFill>
              </a:rPr>
              <a:t>Margaret went out into town to party! Even though the war continued in the East against Japan, it was certain Eating for victory – try these real wartime ration recipes for VE be over soon.</a:t>
            </a:r>
          </a:p>
          <a:p>
            <a:endParaRPr lang="en-GB" dirty="0"/>
          </a:p>
        </p:txBody>
      </p:sp>
      <p:pic>
        <p:nvPicPr>
          <p:cNvPr id="4" name="Picture 3"/>
          <p:cNvPicPr>
            <a:picLocks noChangeAspect="1"/>
          </p:cNvPicPr>
          <p:nvPr/>
        </p:nvPicPr>
        <p:blipFill>
          <a:blip r:embed="rId2"/>
          <a:stretch>
            <a:fillRect/>
          </a:stretch>
        </p:blipFill>
        <p:spPr>
          <a:xfrm>
            <a:off x="179512" y="5373216"/>
            <a:ext cx="2304256" cy="1290383"/>
          </a:xfrm>
          <a:prstGeom prst="rect">
            <a:avLst/>
          </a:prstGeom>
        </p:spPr>
      </p:pic>
      <p:pic>
        <p:nvPicPr>
          <p:cNvPr id="8" name="Picture 7"/>
          <p:cNvPicPr>
            <a:picLocks noChangeAspect="1"/>
          </p:cNvPicPr>
          <p:nvPr/>
        </p:nvPicPr>
        <p:blipFill>
          <a:blip r:embed="rId3"/>
          <a:stretch>
            <a:fillRect/>
          </a:stretch>
        </p:blipFill>
        <p:spPr>
          <a:xfrm>
            <a:off x="3563888" y="5192008"/>
            <a:ext cx="2146635" cy="1471591"/>
          </a:xfrm>
          <a:prstGeom prst="rect">
            <a:avLst/>
          </a:prstGeom>
        </p:spPr>
      </p:pic>
      <p:pic>
        <p:nvPicPr>
          <p:cNvPr id="10" name="Picture 9"/>
          <p:cNvPicPr>
            <a:picLocks noChangeAspect="1"/>
          </p:cNvPicPr>
          <p:nvPr/>
        </p:nvPicPr>
        <p:blipFill>
          <a:blip r:embed="rId4"/>
          <a:stretch>
            <a:fillRect/>
          </a:stretch>
        </p:blipFill>
        <p:spPr>
          <a:xfrm>
            <a:off x="6660232" y="5378220"/>
            <a:ext cx="2324458" cy="1285379"/>
          </a:xfrm>
          <a:prstGeom prst="rect">
            <a:avLst/>
          </a:prstGeom>
        </p:spPr>
      </p:pic>
      <p:pic>
        <p:nvPicPr>
          <p:cNvPr id="11" name="Picture 10"/>
          <p:cNvPicPr>
            <a:picLocks noChangeAspect="1"/>
          </p:cNvPicPr>
          <p:nvPr/>
        </p:nvPicPr>
        <p:blipFill>
          <a:blip r:embed="rId5"/>
          <a:stretch>
            <a:fillRect/>
          </a:stretch>
        </p:blipFill>
        <p:spPr>
          <a:xfrm>
            <a:off x="7335499" y="529323"/>
            <a:ext cx="1673084" cy="907387"/>
          </a:xfrm>
          <a:prstGeom prst="rect">
            <a:avLst/>
          </a:prstGeom>
        </p:spPr>
      </p:pic>
    </p:spTree>
    <p:extLst>
      <p:ext uri="{BB962C8B-B14F-4D97-AF65-F5344CB8AC3E}">
        <p14:creationId xmlns:p14="http://schemas.microsoft.com/office/powerpoint/2010/main" val="2396015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dirty="0">
                <a:solidFill>
                  <a:srgbClr val="FF0000"/>
                </a:solidFill>
                <a:latin typeface="Algerian" pitchFamily="82" charset="0"/>
              </a:rPr>
              <a:t>This Year We Are Celebrating the 75</a:t>
            </a:r>
            <a:r>
              <a:rPr lang="en-GB" baseline="30000" dirty="0">
                <a:solidFill>
                  <a:srgbClr val="FF0000"/>
                </a:solidFill>
                <a:latin typeface="Algerian" pitchFamily="82" charset="0"/>
              </a:rPr>
              <a:t>th</a:t>
            </a:r>
            <a:r>
              <a:rPr lang="en-GB" dirty="0">
                <a:solidFill>
                  <a:srgbClr val="FF0000"/>
                </a:solidFill>
                <a:latin typeface="Algerian" pitchFamily="82" charset="0"/>
              </a:rPr>
              <a:t> Anniversary of VE day</a:t>
            </a:r>
          </a:p>
        </p:txBody>
      </p:sp>
      <p:sp>
        <p:nvSpPr>
          <p:cNvPr id="3" name="Content Placeholder 2"/>
          <p:cNvSpPr>
            <a:spLocks noGrp="1"/>
          </p:cNvSpPr>
          <p:nvPr>
            <p:ph idx="1"/>
          </p:nvPr>
        </p:nvSpPr>
        <p:spPr/>
        <p:txBody>
          <a:bodyPr>
            <a:normAutofit/>
          </a:bodyPr>
          <a:lstStyle/>
          <a:p>
            <a:pPr marL="0" indent="0">
              <a:spcAft>
                <a:spcPts val="1200"/>
              </a:spcAft>
              <a:buClr>
                <a:srgbClr val="00A7E6"/>
              </a:buClr>
            </a:pPr>
            <a:endParaRPr lang="en-GB" altLang="en-US" sz="2000" dirty="0">
              <a:solidFill>
                <a:srgbClr val="0D0D0D"/>
              </a:solidFill>
              <a:ea typeface="Clear Sans Light" pitchFamily="34" charset="0"/>
              <a:cs typeface="Clear Sans Light" pitchFamily="34" charset="0"/>
            </a:endParaRPr>
          </a:p>
          <a:p>
            <a:pPr marL="0" indent="0">
              <a:spcAft>
                <a:spcPts val="1200"/>
              </a:spcAft>
              <a:buClr>
                <a:srgbClr val="00A7E6"/>
              </a:buClr>
            </a:pPr>
            <a:r>
              <a:rPr lang="en-GB" altLang="en-US" sz="1800" dirty="0">
                <a:solidFill>
                  <a:srgbClr val="0D0D0D"/>
                </a:solidFill>
                <a:ea typeface="Clear Sans Light" pitchFamily="34" charset="0"/>
                <a:cs typeface="Clear Sans Light" pitchFamily="34" charset="0"/>
              </a:rPr>
              <a:t>We were planning to have a VE day celebration at school on Thursday May 7</a:t>
            </a:r>
            <a:r>
              <a:rPr lang="en-GB" altLang="en-US" sz="1800" baseline="30000" dirty="0">
                <a:solidFill>
                  <a:srgbClr val="0D0D0D"/>
                </a:solidFill>
                <a:ea typeface="Clear Sans Light" pitchFamily="34" charset="0"/>
                <a:cs typeface="Clear Sans Light" pitchFamily="34" charset="0"/>
              </a:rPr>
              <a:t>th</a:t>
            </a:r>
            <a:r>
              <a:rPr lang="en-GB" altLang="en-US" sz="1800" dirty="0">
                <a:solidFill>
                  <a:srgbClr val="0D0D0D"/>
                </a:solidFill>
                <a:ea typeface="Clear Sans Light" pitchFamily="34" charset="0"/>
                <a:cs typeface="Clear Sans Light" pitchFamily="34" charset="0"/>
              </a:rPr>
              <a:t> but we are now hoping we can bring these celebrations into your own homes and gardens.</a:t>
            </a:r>
          </a:p>
          <a:p>
            <a:pPr marL="0" indent="0">
              <a:spcAft>
                <a:spcPts val="1200"/>
              </a:spcAft>
              <a:buClr>
                <a:srgbClr val="00A7E6"/>
              </a:buClr>
            </a:pPr>
            <a:r>
              <a:rPr lang="en-GB" altLang="en-US" sz="1800" dirty="0">
                <a:solidFill>
                  <a:srgbClr val="0D0D0D"/>
                </a:solidFill>
                <a:ea typeface="Clear Sans Light" pitchFamily="34" charset="0"/>
                <a:cs typeface="Clear Sans Light" pitchFamily="34" charset="0"/>
              </a:rPr>
              <a:t>Your task will be to plan a VE day party. Take lots of photos and send your pictures into school.</a:t>
            </a:r>
          </a:p>
          <a:p>
            <a:pPr marL="0" indent="0">
              <a:spcAft>
                <a:spcPts val="1200"/>
              </a:spcAft>
              <a:buClr>
                <a:srgbClr val="00A7E6"/>
              </a:buClr>
            </a:pPr>
            <a:r>
              <a:rPr lang="en-GB" altLang="en-US" sz="1800" dirty="0">
                <a:solidFill>
                  <a:srgbClr val="0D0D0D"/>
                </a:solidFill>
                <a:ea typeface="Clear Sans Light" pitchFamily="34" charset="0"/>
                <a:cs typeface="Clear Sans Light" pitchFamily="34" charset="0"/>
              </a:rPr>
              <a:t>If lots of people take a picture of their decorated VE table with all the family sharing a special VE day tea, we could join them together and show that although we are not all in school to remember this special anniversary, we can  still be  ‘together’ even though we are apart.</a:t>
            </a:r>
          </a:p>
        </p:txBody>
      </p:sp>
      <p:pic>
        <p:nvPicPr>
          <p:cNvPr id="4" name="Picture 3"/>
          <p:cNvPicPr>
            <a:picLocks noChangeAspect="1"/>
          </p:cNvPicPr>
          <p:nvPr/>
        </p:nvPicPr>
        <p:blipFill>
          <a:blip r:embed="rId2"/>
          <a:stretch>
            <a:fillRect/>
          </a:stretch>
        </p:blipFill>
        <p:spPr>
          <a:xfrm>
            <a:off x="7538" y="5292896"/>
            <a:ext cx="1570856" cy="1570856"/>
          </a:xfrm>
          <a:prstGeom prst="rect">
            <a:avLst/>
          </a:prstGeom>
        </p:spPr>
      </p:pic>
      <p:pic>
        <p:nvPicPr>
          <p:cNvPr id="5" name="Picture 4"/>
          <p:cNvPicPr>
            <a:picLocks noChangeAspect="1"/>
          </p:cNvPicPr>
          <p:nvPr/>
        </p:nvPicPr>
        <p:blipFill>
          <a:blip r:embed="rId3"/>
          <a:stretch>
            <a:fillRect/>
          </a:stretch>
        </p:blipFill>
        <p:spPr>
          <a:xfrm>
            <a:off x="7452320" y="5292896"/>
            <a:ext cx="1440160" cy="1440160"/>
          </a:xfrm>
          <a:prstGeom prst="rect">
            <a:avLst/>
          </a:prstGeom>
        </p:spPr>
      </p:pic>
      <p:pic>
        <p:nvPicPr>
          <p:cNvPr id="7" name="Picture 6"/>
          <p:cNvPicPr>
            <a:picLocks noChangeAspect="1"/>
          </p:cNvPicPr>
          <p:nvPr/>
        </p:nvPicPr>
        <p:blipFill>
          <a:blip r:embed="rId4"/>
          <a:stretch>
            <a:fillRect/>
          </a:stretch>
        </p:blipFill>
        <p:spPr>
          <a:xfrm>
            <a:off x="2610357" y="5532906"/>
            <a:ext cx="3810000" cy="1200150"/>
          </a:xfrm>
          <a:prstGeom prst="rect">
            <a:avLst/>
          </a:prstGeom>
        </p:spPr>
      </p:pic>
    </p:spTree>
    <p:extLst>
      <p:ext uri="{BB962C8B-B14F-4D97-AF65-F5344CB8AC3E}">
        <p14:creationId xmlns:p14="http://schemas.microsoft.com/office/powerpoint/2010/main" val="231669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36104"/>
          </a:xfrm>
        </p:spPr>
        <p:txBody>
          <a:bodyPr>
            <a:normAutofit/>
          </a:bodyPr>
          <a:lstStyle/>
          <a:p>
            <a:pPr algn="ctr"/>
            <a:r>
              <a:rPr lang="en-GB" dirty="0">
                <a:solidFill>
                  <a:srgbClr val="FF0000"/>
                </a:solidFill>
                <a:latin typeface="Algerian" pitchFamily="82" charset="0"/>
              </a:rPr>
              <a:t>Design a VE Day Party</a:t>
            </a:r>
          </a:p>
        </p:txBody>
      </p:sp>
      <p:sp>
        <p:nvSpPr>
          <p:cNvPr id="3" name="Content Placeholder 2"/>
          <p:cNvSpPr>
            <a:spLocks noGrp="1"/>
          </p:cNvSpPr>
          <p:nvPr>
            <p:ph idx="1"/>
          </p:nvPr>
        </p:nvSpPr>
        <p:spPr>
          <a:xfrm>
            <a:off x="251520" y="1124744"/>
            <a:ext cx="8435280" cy="5472608"/>
          </a:xfrm>
        </p:spPr>
        <p:txBody>
          <a:bodyPr>
            <a:normAutofit/>
          </a:bodyPr>
          <a:lstStyle/>
          <a:p>
            <a:pPr marL="0" indent="0" algn="just">
              <a:spcBef>
                <a:spcPts val="0"/>
              </a:spcBef>
              <a:buNone/>
              <a:defRPr/>
            </a:pPr>
            <a:r>
              <a:rPr lang="en-GB" sz="1800" dirty="0">
                <a:solidFill>
                  <a:srgbClr val="0070C0"/>
                </a:solidFill>
                <a:latin typeface="Algerian" pitchFamily="82" charset="0"/>
              </a:rPr>
              <a:t>YOUR TASK:</a:t>
            </a:r>
          </a:p>
          <a:p>
            <a:pPr algn="just">
              <a:spcBef>
                <a:spcPts val="0"/>
              </a:spcBef>
              <a:defRPr/>
            </a:pPr>
            <a:r>
              <a:rPr lang="en-GB" sz="1800" dirty="0"/>
              <a:t>You need to plan a VE Day Party for your family. </a:t>
            </a:r>
          </a:p>
          <a:p>
            <a:pPr algn="just">
              <a:spcBef>
                <a:spcPts val="0"/>
              </a:spcBef>
              <a:defRPr/>
            </a:pPr>
            <a:endParaRPr lang="en-GB" sz="1800" dirty="0"/>
          </a:p>
          <a:p>
            <a:pPr marL="285750" indent="-285750">
              <a:buClr>
                <a:srgbClr val="00A7E6"/>
              </a:buClr>
              <a:buFont typeface="Arial" charset="0"/>
              <a:buChar char="•"/>
            </a:pPr>
            <a:r>
              <a:rPr lang="en-GB" altLang="en-US" sz="1800" dirty="0"/>
              <a:t>Plan your menu.</a:t>
            </a:r>
            <a:r>
              <a:rPr lang="en-GB" sz="1800" dirty="0"/>
              <a:t> Remember that most items were rationed during World War 2 but as it was a special occasion making a cake or fairy cakes would have been permitted. </a:t>
            </a:r>
            <a:r>
              <a:rPr lang="en-GB" sz="1800" dirty="0">
                <a:solidFill>
                  <a:srgbClr val="0070C0"/>
                </a:solidFill>
              </a:rPr>
              <a:t>Why not research a WW2  recipe?</a:t>
            </a:r>
          </a:p>
          <a:p>
            <a:pPr marL="285750" indent="-285750">
              <a:buClr>
                <a:srgbClr val="00A7E6"/>
              </a:buClr>
              <a:buFont typeface="Arial" charset="0"/>
              <a:buChar char="•"/>
            </a:pPr>
            <a:endParaRPr lang="en-GB" altLang="en-US" sz="1800" dirty="0"/>
          </a:p>
          <a:p>
            <a:pPr marL="285750" indent="-285750">
              <a:buClr>
                <a:srgbClr val="00A7E6"/>
              </a:buClr>
              <a:buFont typeface="Arial" charset="0"/>
              <a:buChar char="•"/>
            </a:pPr>
            <a:r>
              <a:rPr lang="en-GB" altLang="en-US" sz="1800" dirty="0"/>
              <a:t>Plan your decorations using what you can spare at home, paper, flowers, ribbons and paints. </a:t>
            </a:r>
          </a:p>
          <a:p>
            <a:pPr marL="285750" indent="-285750">
              <a:buClr>
                <a:srgbClr val="00A7E6"/>
              </a:buClr>
              <a:buFont typeface="Arial" charset="0"/>
              <a:buChar char="•"/>
            </a:pPr>
            <a:endParaRPr lang="en-GB" altLang="en-US" sz="1800" dirty="0"/>
          </a:p>
          <a:p>
            <a:pPr marL="285750" indent="-285750">
              <a:buClr>
                <a:srgbClr val="00A7E6"/>
              </a:buClr>
              <a:buFont typeface="Arial" charset="0"/>
              <a:buChar char="•"/>
            </a:pPr>
            <a:r>
              <a:rPr lang="en-GB" altLang="en-US" sz="1800" dirty="0"/>
              <a:t>Make flags and bunting for your house or garden.</a:t>
            </a:r>
          </a:p>
          <a:p>
            <a:pPr marL="285750" indent="-285750">
              <a:buClr>
                <a:srgbClr val="00A7E6"/>
              </a:buClr>
              <a:buFont typeface="Arial" charset="0"/>
              <a:buChar char="•"/>
            </a:pPr>
            <a:endParaRPr lang="en-GB" altLang="en-US" sz="1800" dirty="0"/>
          </a:p>
          <a:p>
            <a:pPr marL="285750" indent="-285750">
              <a:buClr>
                <a:srgbClr val="00A7E6"/>
              </a:buClr>
              <a:buFont typeface="Arial" charset="0"/>
              <a:buChar char="•"/>
            </a:pPr>
            <a:r>
              <a:rPr lang="en-GB" altLang="en-US" sz="1800" dirty="0"/>
              <a:t>Dress up for the party – make sure all the family wears </a:t>
            </a:r>
            <a:r>
              <a:rPr lang="en-GB" altLang="en-US" sz="1800" dirty="0">
                <a:solidFill>
                  <a:srgbClr val="FF0000"/>
                </a:solidFill>
              </a:rPr>
              <a:t>red</a:t>
            </a:r>
            <a:r>
              <a:rPr lang="en-GB" altLang="en-US" sz="1800" dirty="0"/>
              <a:t>, white and </a:t>
            </a:r>
            <a:r>
              <a:rPr lang="en-GB" altLang="en-US" sz="1800" dirty="0">
                <a:solidFill>
                  <a:srgbClr val="0070C0"/>
                </a:solidFill>
              </a:rPr>
              <a:t>blue</a:t>
            </a:r>
            <a:r>
              <a:rPr lang="en-GB" altLang="en-US" sz="1800" dirty="0"/>
              <a:t>.</a:t>
            </a:r>
          </a:p>
          <a:p>
            <a:pPr marL="0" indent="0" algn="ctr">
              <a:buNone/>
            </a:pPr>
            <a:endParaRPr lang="en-GB" sz="1800" dirty="0"/>
          </a:p>
          <a:p>
            <a:pPr marL="0" indent="0">
              <a:buNone/>
            </a:pPr>
            <a:endParaRPr lang="en-GB" dirty="0"/>
          </a:p>
        </p:txBody>
      </p:sp>
      <p:pic>
        <p:nvPicPr>
          <p:cNvPr id="5" name="Picture 4"/>
          <p:cNvPicPr>
            <a:picLocks noChangeAspect="1"/>
          </p:cNvPicPr>
          <p:nvPr/>
        </p:nvPicPr>
        <p:blipFill>
          <a:blip r:embed="rId2"/>
          <a:stretch>
            <a:fillRect/>
          </a:stretch>
        </p:blipFill>
        <p:spPr>
          <a:xfrm>
            <a:off x="7310241" y="813999"/>
            <a:ext cx="1585097" cy="1085182"/>
          </a:xfrm>
          <a:prstGeom prst="rect">
            <a:avLst/>
          </a:prstGeom>
        </p:spPr>
      </p:pic>
      <p:pic>
        <p:nvPicPr>
          <p:cNvPr id="6" name="Picture 5"/>
          <p:cNvPicPr>
            <a:picLocks noChangeAspect="1"/>
          </p:cNvPicPr>
          <p:nvPr/>
        </p:nvPicPr>
        <p:blipFill>
          <a:blip r:embed="rId3"/>
          <a:stretch>
            <a:fillRect/>
          </a:stretch>
        </p:blipFill>
        <p:spPr>
          <a:xfrm>
            <a:off x="755576" y="5157192"/>
            <a:ext cx="1944216" cy="1467333"/>
          </a:xfrm>
          <a:prstGeom prst="rect">
            <a:avLst/>
          </a:prstGeom>
        </p:spPr>
      </p:pic>
      <p:pic>
        <p:nvPicPr>
          <p:cNvPr id="8" name="Picture 7"/>
          <p:cNvPicPr>
            <a:picLocks noChangeAspect="1"/>
          </p:cNvPicPr>
          <p:nvPr/>
        </p:nvPicPr>
        <p:blipFill>
          <a:blip r:embed="rId4"/>
          <a:stretch>
            <a:fillRect/>
          </a:stretch>
        </p:blipFill>
        <p:spPr>
          <a:xfrm>
            <a:off x="7020272" y="5388610"/>
            <a:ext cx="1512167" cy="1163659"/>
          </a:xfrm>
          <a:prstGeom prst="rect">
            <a:avLst/>
          </a:prstGeom>
        </p:spPr>
      </p:pic>
    </p:spTree>
    <p:extLst>
      <p:ext uri="{BB962C8B-B14F-4D97-AF65-F5344CB8AC3E}">
        <p14:creationId xmlns:p14="http://schemas.microsoft.com/office/powerpoint/2010/main" val="2622638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dirty="0">
                <a:solidFill>
                  <a:srgbClr val="FF0000"/>
                </a:solidFill>
                <a:latin typeface="Algerian" pitchFamily="82" charset="0"/>
              </a:rPr>
              <a:t>Some ideas for your VE day party</a:t>
            </a:r>
          </a:p>
        </p:txBody>
      </p:sp>
      <p:sp>
        <p:nvSpPr>
          <p:cNvPr id="3" name="Content Placeholder 2"/>
          <p:cNvSpPr>
            <a:spLocks noGrp="1"/>
          </p:cNvSpPr>
          <p:nvPr>
            <p:ph idx="1"/>
          </p:nvPr>
        </p:nvSpPr>
        <p:spPr/>
        <p:txBody>
          <a:bodyPr>
            <a:normAutofit fontScale="70000" lnSpcReduction="20000"/>
          </a:bodyPr>
          <a:lstStyle/>
          <a:p>
            <a:r>
              <a:rPr lang="en-GB" sz="2600" dirty="0"/>
              <a:t>Your VE Party needs to be about more than eating food!</a:t>
            </a:r>
          </a:p>
          <a:p>
            <a:r>
              <a:rPr lang="en-GB" sz="2600" dirty="0"/>
              <a:t>Design invitations / programme of events.</a:t>
            </a:r>
          </a:p>
          <a:p>
            <a:endParaRPr lang="en-GB" sz="2600" dirty="0">
              <a:solidFill>
                <a:srgbClr val="FF0000"/>
              </a:solidFill>
            </a:endParaRPr>
          </a:p>
          <a:p>
            <a:r>
              <a:rPr lang="en-GB" sz="2600" dirty="0">
                <a:solidFill>
                  <a:srgbClr val="FF0000"/>
                </a:solidFill>
              </a:rPr>
              <a:t>Organise some games/activities</a:t>
            </a:r>
          </a:p>
          <a:p>
            <a:r>
              <a:rPr lang="en-GB" sz="2600" dirty="0"/>
              <a:t>Races – egg and spoon, three-legged and sack races in your house or garden,</a:t>
            </a:r>
          </a:p>
          <a:p>
            <a:r>
              <a:rPr lang="en-GB" sz="2600" dirty="0"/>
              <a:t>Play hunt the thimble or other small object  - someone hides an object and everyone else has to find it.</a:t>
            </a:r>
          </a:p>
          <a:p>
            <a:r>
              <a:rPr lang="en-GB" sz="2600" dirty="0"/>
              <a:t>Scavenger hunt  - Can you find objects in your house and garden that spell out the words </a:t>
            </a:r>
            <a:r>
              <a:rPr lang="en-GB" sz="2600" dirty="0">
                <a:solidFill>
                  <a:srgbClr val="0070C0"/>
                </a:solidFill>
              </a:rPr>
              <a:t>Victory in Europe</a:t>
            </a:r>
            <a:r>
              <a:rPr lang="en-GB" sz="2600" dirty="0"/>
              <a:t>.</a:t>
            </a:r>
          </a:p>
          <a:p>
            <a:r>
              <a:rPr lang="en-GB" sz="2600" dirty="0"/>
              <a:t>Have a family placemat designing competition.</a:t>
            </a:r>
          </a:p>
          <a:p>
            <a:r>
              <a:rPr lang="en-GB" sz="2600" dirty="0"/>
              <a:t>Play marbles, tiddlywinks or jacks</a:t>
            </a:r>
          </a:p>
          <a:p>
            <a:endParaRPr lang="en-GB" sz="2600" dirty="0"/>
          </a:p>
          <a:p>
            <a:r>
              <a:rPr lang="en-GB" sz="2600" dirty="0">
                <a:solidFill>
                  <a:srgbClr val="FF0000"/>
                </a:solidFill>
              </a:rPr>
              <a:t>Music/Dance</a:t>
            </a:r>
          </a:p>
          <a:p>
            <a:r>
              <a:rPr lang="en-GB" sz="2600" dirty="0"/>
              <a:t>Play some WW2 music, try to learn a simple song as a family or have a go at some WW2 dances.</a:t>
            </a:r>
          </a:p>
          <a:p>
            <a:endParaRPr lang="en-GB" sz="2600" dirty="0"/>
          </a:p>
          <a:p>
            <a:r>
              <a:rPr lang="en-GB" sz="2600" dirty="0"/>
              <a:t>  At 3.pm all stop to sing the National Anthem</a:t>
            </a:r>
          </a:p>
          <a:p>
            <a:endParaRPr lang="en-GB" dirty="0"/>
          </a:p>
        </p:txBody>
      </p:sp>
      <p:pic>
        <p:nvPicPr>
          <p:cNvPr id="5" name="Picture 4"/>
          <p:cNvPicPr>
            <a:picLocks noChangeAspect="1"/>
          </p:cNvPicPr>
          <p:nvPr/>
        </p:nvPicPr>
        <p:blipFill rotWithShape="1">
          <a:blip r:embed="rId2"/>
          <a:srcRect t="20956" r="631" b="9154"/>
          <a:stretch/>
        </p:blipFill>
        <p:spPr>
          <a:xfrm>
            <a:off x="6263267" y="5589240"/>
            <a:ext cx="2490369" cy="1131986"/>
          </a:xfrm>
          <a:prstGeom prst="rect">
            <a:avLst/>
          </a:prstGeom>
        </p:spPr>
      </p:pic>
      <p:pic>
        <p:nvPicPr>
          <p:cNvPr id="6" name="Picture 5"/>
          <p:cNvPicPr>
            <a:picLocks noChangeAspect="1"/>
          </p:cNvPicPr>
          <p:nvPr/>
        </p:nvPicPr>
        <p:blipFill>
          <a:blip r:embed="rId3"/>
          <a:stretch>
            <a:fillRect/>
          </a:stretch>
        </p:blipFill>
        <p:spPr>
          <a:xfrm>
            <a:off x="7097193" y="1005210"/>
            <a:ext cx="1656443" cy="1535587"/>
          </a:xfrm>
          <a:prstGeom prst="rect">
            <a:avLst/>
          </a:prstGeom>
        </p:spPr>
      </p:pic>
      <p:pic>
        <p:nvPicPr>
          <p:cNvPr id="7" name="Picture 6"/>
          <p:cNvPicPr>
            <a:picLocks noChangeAspect="1"/>
          </p:cNvPicPr>
          <p:nvPr/>
        </p:nvPicPr>
        <p:blipFill>
          <a:blip r:embed="rId4"/>
          <a:stretch>
            <a:fillRect/>
          </a:stretch>
        </p:blipFill>
        <p:spPr>
          <a:xfrm>
            <a:off x="6653631" y="4077072"/>
            <a:ext cx="1165329" cy="872641"/>
          </a:xfrm>
          <a:prstGeom prst="rect">
            <a:avLst/>
          </a:prstGeom>
        </p:spPr>
      </p:pic>
      <p:pic>
        <p:nvPicPr>
          <p:cNvPr id="8" name="Picture 7"/>
          <p:cNvPicPr>
            <a:picLocks noChangeAspect="1"/>
          </p:cNvPicPr>
          <p:nvPr/>
        </p:nvPicPr>
        <p:blipFill>
          <a:blip r:embed="rId5"/>
          <a:stretch>
            <a:fillRect/>
          </a:stretch>
        </p:blipFill>
        <p:spPr>
          <a:xfrm>
            <a:off x="153756" y="472791"/>
            <a:ext cx="965573" cy="1064837"/>
          </a:xfrm>
          <a:prstGeom prst="rect">
            <a:avLst/>
          </a:prstGeom>
        </p:spPr>
      </p:pic>
      <p:pic>
        <p:nvPicPr>
          <p:cNvPr id="9" name="Picture 8"/>
          <p:cNvPicPr>
            <a:picLocks noChangeAspect="1"/>
          </p:cNvPicPr>
          <p:nvPr/>
        </p:nvPicPr>
        <p:blipFill>
          <a:blip r:embed="rId6"/>
          <a:stretch>
            <a:fillRect/>
          </a:stretch>
        </p:blipFill>
        <p:spPr>
          <a:xfrm>
            <a:off x="251520" y="5920743"/>
            <a:ext cx="548963" cy="548963"/>
          </a:xfrm>
          <a:prstGeom prst="rect">
            <a:avLst/>
          </a:prstGeom>
        </p:spPr>
      </p:pic>
    </p:spTree>
    <p:extLst>
      <p:ext uri="{BB962C8B-B14F-4D97-AF65-F5344CB8AC3E}">
        <p14:creationId xmlns:p14="http://schemas.microsoft.com/office/powerpoint/2010/main" val="258033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solidFill>
                  <a:srgbClr val="FF0000"/>
                </a:solidFill>
                <a:latin typeface="Algerian" pitchFamily="82" charset="0"/>
              </a:rPr>
              <a:t> plan your party</a:t>
            </a:r>
          </a:p>
        </p:txBody>
      </p:sp>
      <p:sp>
        <p:nvSpPr>
          <p:cNvPr id="3" name="Content Placeholder 2"/>
          <p:cNvSpPr>
            <a:spLocks noGrp="1"/>
          </p:cNvSpPr>
          <p:nvPr>
            <p:ph idx="1"/>
          </p:nvPr>
        </p:nvSpPr>
        <p:spPr/>
        <p:txBody>
          <a:bodyPr>
            <a:normAutofit/>
          </a:bodyPr>
          <a:lstStyle/>
          <a:p>
            <a:pPr>
              <a:buFont typeface="Wingdings" pitchFamily="2" charset="2"/>
              <a:buChar char="§"/>
            </a:pPr>
            <a:r>
              <a:rPr lang="en-GB" sz="1800" dirty="0"/>
              <a:t>When will I send out invitations to my family members?</a:t>
            </a:r>
          </a:p>
          <a:p>
            <a:pPr>
              <a:buFont typeface="Wingdings" pitchFamily="2" charset="2"/>
              <a:buChar char="§"/>
            </a:pPr>
            <a:endParaRPr lang="en-GB" sz="1800" dirty="0"/>
          </a:p>
          <a:p>
            <a:pPr>
              <a:buFont typeface="Wingdings" pitchFamily="2" charset="2"/>
              <a:buChar char="§"/>
            </a:pPr>
            <a:r>
              <a:rPr lang="en-GB" sz="1800" dirty="0"/>
              <a:t>Draw up a timetable for  the day  - When will your party start? When will you eat the food? What time will the games start?</a:t>
            </a:r>
          </a:p>
          <a:p>
            <a:pPr>
              <a:buFont typeface="Wingdings" pitchFamily="2" charset="2"/>
              <a:buChar char="§"/>
            </a:pPr>
            <a:endParaRPr lang="en-GB" sz="1800" dirty="0"/>
          </a:p>
          <a:p>
            <a:pPr>
              <a:buFont typeface="Wingdings" pitchFamily="2" charset="2"/>
              <a:buChar char="§"/>
            </a:pPr>
            <a:r>
              <a:rPr lang="en-GB" sz="1800" dirty="0"/>
              <a:t>What food do I need to prepare?</a:t>
            </a:r>
          </a:p>
          <a:p>
            <a:pPr>
              <a:buFont typeface="Wingdings" pitchFamily="2" charset="2"/>
              <a:buChar char="§"/>
            </a:pPr>
            <a:endParaRPr lang="en-GB" sz="1800" dirty="0"/>
          </a:p>
          <a:p>
            <a:pPr>
              <a:buFont typeface="Wingdings" pitchFamily="2" charset="2"/>
              <a:buChar char="§"/>
            </a:pPr>
            <a:r>
              <a:rPr lang="en-GB" sz="1800" dirty="0"/>
              <a:t>How will I decorate my table / room?</a:t>
            </a:r>
          </a:p>
          <a:p>
            <a:pPr>
              <a:buFont typeface="Wingdings" pitchFamily="2" charset="2"/>
              <a:buChar char="§"/>
            </a:pPr>
            <a:endParaRPr lang="en-GB" sz="1800" dirty="0"/>
          </a:p>
          <a:p>
            <a:pPr>
              <a:buFont typeface="Wingdings" pitchFamily="2" charset="2"/>
              <a:buChar char="§"/>
            </a:pPr>
            <a:r>
              <a:rPr lang="en-GB" sz="1800" dirty="0"/>
              <a:t>What activities will I choose?</a:t>
            </a:r>
          </a:p>
        </p:txBody>
      </p:sp>
      <p:pic>
        <p:nvPicPr>
          <p:cNvPr id="4" name="Picture 3"/>
          <p:cNvPicPr>
            <a:picLocks noChangeAspect="1"/>
          </p:cNvPicPr>
          <p:nvPr/>
        </p:nvPicPr>
        <p:blipFill>
          <a:blip r:embed="rId2"/>
          <a:stretch>
            <a:fillRect/>
          </a:stretch>
        </p:blipFill>
        <p:spPr>
          <a:xfrm>
            <a:off x="5508104" y="4204691"/>
            <a:ext cx="3360882" cy="2377603"/>
          </a:xfrm>
          <a:prstGeom prst="rect">
            <a:avLst/>
          </a:prstGeom>
        </p:spPr>
      </p:pic>
      <p:pic>
        <p:nvPicPr>
          <p:cNvPr id="5" name="Picture 4"/>
          <p:cNvPicPr>
            <a:picLocks noChangeAspect="1"/>
          </p:cNvPicPr>
          <p:nvPr/>
        </p:nvPicPr>
        <p:blipFill rotWithShape="1">
          <a:blip r:embed="rId3"/>
          <a:srcRect l="22509" t="4558" r="19760" b="8689"/>
          <a:stretch/>
        </p:blipFill>
        <p:spPr>
          <a:xfrm>
            <a:off x="395536" y="5364449"/>
            <a:ext cx="1217845" cy="1217845"/>
          </a:xfrm>
          <a:prstGeom prst="rect">
            <a:avLst/>
          </a:prstGeom>
        </p:spPr>
      </p:pic>
      <p:pic>
        <p:nvPicPr>
          <p:cNvPr id="6" name="Picture 5"/>
          <p:cNvPicPr>
            <a:picLocks noChangeAspect="1"/>
          </p:cNvPicPr>
          <p:nvPr/>
        </p:nvPicPr>
        <p:blipFill rotWithShape="1">
          <a:blip r:embed="rId4"/>
          <a:srcRect r="14114"/>
          <a:stretch/>
        </p:blipFill>
        <p:spPr>
          <a:xfrm>
            <a:off x="2483768" y="5070126"/>
            <a:ext cx="2311435" cy="1512168"/>
          </a:xfrm>
          <a:prstGeom prst="rect">
            <a:avLst/>
          </a:prstGeom>
        </p:spPr>
      </p:pic>
    </p:spTree>
    <p:extLst>
      <p:ext uri="{BB962C8B-B14F-4D97-AF65-F5344CB8AC3E}">
        <p14:creationId xmlns:p14="http://schemas.microsoft.com/office/powerpoint/2010/main" val="2847363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solidFill>
                  <a:srgbClr val="FF0000"/>
                </a:solidFill>
                <a:latin typeface="Algerian" pitchFamily="82" charset="0"/>
              </a:rPr>
              <a:t>Possible timetable for the Celebration</a:t>
            </a:r>
          </a:p>
        </p:txBody>
      </p:sp>
      <p:sp>
        <p:nvSpPr>
          <p:cNvPr id="3" name="Content Placeholder 2"/>
          <p:cNvSpPr>
            <a:spLocks noGrp="1"/>
          </p:cNvSpPr>
          <p:nvPr>
            <p:ph idx="1"/>
          </p:nvPr>
        </p:nvSpPr>
        <p:spPr/>
        <p:txBody>
          <a:bodyPr>
            <a:normAutofit lnSpcReduction="10000"/>
          </a:bodyPr>
          <a:lstStyle/>
          <a:p>
            <a:r>
              <a:rPr lang="en-GB" sz="1800" dirty="0"/>
              <a:t>8.40-10.30     Colour Union Jacks / make bunting / make table decorations/      	           design  place mats / plan games</a:t>
            </a:r>
          </a:p>
          <a:p>
            <a:r>
              <a:rPr lang="en-GB" sz="1800" dirty="0"/>
              <a:t>10.30-10.45   Break play outside if possible</a:t>
            </a:r>
          </a:p>
          <a:p>
            <a:r>
              <a:rPr lang="en-GB" sz="1800" dirty="0"/>
              <a:t>10.45-12.00   Prepare food / bake cakes </a:t>
            </a:r>
          </a:p>
          <a:p>
            <a:r>
              <a:rPr lang="en-GB" sz="1800" dirty="0"/>
              <a:t>12.00 -1.00    Lunch</a:t>
            </a:r>
          </a:p>
          <a:p>
            <a:r>
              <a:rPr lang="en-GB" sz="1800" dirty="0"/>
              <a:t>1.00-2.00       Put up decorations, decorate your table</a:t>
            </a:r>
          </a:p>
          <a:p>
            <a:r>
              <a:rPr lang="en-GB" sz="1800" dirty="0"/>
              <a:t>2.00-2.30       Play a few of the games you have organised </a:t>
            </a:r>
          </a:p>
          <a:p>
            <a:r>
              <a:rPr lang="en-GB" sz="1800" dirty="0"/>
              <a:t>2.30-3.00       Party tea </a:t>
            </a:r>
          </a:p>
          <a:p>
            <a:r>
              <a:rPr lang="en-GB" sz="1800" dirty="0"/>
              <a:t>3.00               Sing the National Anthem together.</a:t>
            </a:r>
          </a:p>
          <a:p>
            <a:r>
              <a:rPr lang="en-GB" sz="1800" dirty="0"/>
              <a:t>3.05-3.30       Play some more games </a:t>
            </a:r>
          </a:p>
          <a:p>
            <a:endParaRPr lang="en-GB" sz="1800" dirty="0">
              <a:solidFill>
                <a:srgbClr val="FF0000"/>
              </a:solidFill>
            </a:endParaRPr>
          </a:p>
          <a:p>
            <a:r>
              <a:rPr lang="en-GB" sz="1800" dirty="0">
                <a:solidFill>
                  <a:srgbClr val="FF0000"/>
                </a:solidFill>
              </a:rPr>
              <a:t>Don’t forget to clear up after it is all over!</a:t>
            </a:r>
          </a:p>
          <a:p>
            <a:endParaRPr lang="en-GB" sz="1800" dirty="0"/>
          </a:p>
          <a:p>
            <a:r>
              <a:rPr lang="en-GB" sz="1800" dirty="0"/>
              <a:t>Parents – This is just a possible timetable  </a:t>
            </a:r>
          </a:p>
          <a:p>
            <a:r>
              <a:rPr lang="en-GB" sz="1800" dirty="0"/>
              <a:t>                It needs to work for you too!</a:t>
            </a:r>
          </a:p>
          <a:p>
            <a:r>
              <a:rPr lang="en-GB" sz="1800" dirty="0"/>
              <a:t>                 </a:t>
            </a:r>
            <a:endParaRPr lang="en-GB" dirty="0"/>
          </a:p>
        </p:txBody>
      </p:sp>
      <p:pic>
        <p:nvPicPr>
          <p:cNvPr id="5" name="Picture 4"/>
          <p:cNvPicPr>
            <a:picLocks noChangeAspect="1"/>
          </p:cNvPicPr>
          <p:nvPr/>
        </p:nvPicPr>
        <p:blipFill>
          <a:blip r:embed="rId2"/>
          <a:stretch>
            <a:fillRect/>
          </a:stretch>
        </p:blipFill>
        <p:spPr>
          <a:xfrm>
            <a:off x="7003379" y="2132856"/>
            <a:ext cx="1673444" cy="982363"/>
          </a:xfrm>
          <a:prstGeom prst="rect">
            <a:avLst/>
          </a:prstGeom>
        </p:spPr>
      </p:pic>
      <p:pic>
        <p:nvPicPr>
          <p:cNvPr id="7" name="Picture 6"/>
          <p:cNvPicPr>
            <a:picLocks noChangeAspect="1"/>
          </p:cNvPicPr>
          <p:nvPr/>
        </p:nvPicPr>
        <p:blipFill>
          <a:blip r:embed="rId3"/>
          <a:stretch>
            <a:fillRect/>
          </a:stretch>
        </p:blipFill>
        <p:spPr>
          <a:xfrm>
            <a:off x="7328412" y="3307323"/>
            <a:ext cx="1023378" cy="1368152"/>
          </a:xfrm>
          <a:prstGeom prst="rect">
            <a:avLst/>
          </a:prstGeom>
        </p:spPr>
      </p:pic>
      <p:pic>
        <p:nvPicPr>
          <p:cNvPr id="10" name="Picture 9"/>
          <p:cNvPicPr>
            <a:picLocks noChangeAspect="1"/>
          </p:cNvPicPr>
          <p:nvPr/>
        </p:nvPicPr>
        <p:blipFill>
          <a:blip r:embed="rId4"/>
          <a:stretch>
            <a:fillRect/>
          </a:stretch>
        </p:blipFill>
        <p:spPr>
          <a:xfrm>
            <a:off x="6641765" y="4941168"/>
            <a:ext cx="2038380" cy="1152128"/>
          </a:xfrm>
          <a:prstGeom prst="rect">
            <a:avLst/>
          </a:prstGeom>
        </p:spPr>
      </p:pic>
    </p:spTree>
    <p:extLst>
      <p:ext uri="{BB962C8B-B14F-4D97-AF65-F5344CB8AC3E}">
        <p14:creationId xmlns:p14="http://schemas.microsoft.com/office/powerpoint/2010/main" val="56022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solidFill>
                  <a:srgbClr val="FF0000"/>
                </a:solidFill>
                <a:latin typeface="Algerian" pitchFamily="82" charset="0"/>
              </a:rPr>
              <a:t>Template for Union Jack</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748883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249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solidFill>
                  <a:srgbClr val="FF0000"/>
                </a:solidFill>
                <a:latin typeface="Algerian" pitchFamily="82" charset="0"/>
              </a:rPr>
              <a:t>Template for Bunting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916832"/>
            <a:ext cx="604867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1021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530</TotalTime>
  <Words>890</Words>
  <Application>Microsoft Office PowerPoint</Application>
  <PresentationFormat>On-screen Show (4:3)</PresentationFormat>
  <Paragraphs>83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Algerian</vt:lpstr>
      <vt:lpstr>Arial</vt:lpstr>
      <vt:lpstr>Wingdings</vt:lpstr>
      <vt:lpstr>Clarity</vt:lpstr>
      <vt:lpstr>Cardinal  newman’s VE DAY 75TH ANNIVERSARY celebrations</vt:lpstr>
      <vt:lpstr>What Was VE Day?</vt:lpstr>
      <vt:lpstr>This Year We Are Celebrating the 75th Anniversary of VE day</vt:lpstr>
      <vt:lpstr>Design a VE Day Party</vt:lpstr>
      <vt:lpstr>Some ideas for your VE day party</vt:lpstr>
      <vt:lpstr> plan your party</vt:lpstr>
      <vt:lpstr>Possible timetable for the Celebration</vt:lpstr>
      <vt:lpstr>Template for Union Jack</vt:lpstr>
      <vt:lpstr>Template for Bunting</vt:lpstr>
      <vt:lpstr>National Anthem</vt:lpstr>
      <vt:lpstr>After your party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Cardinal newman’s 75th anniversary v.e. day celebrations</dc:title>
  <dc:creator>adenmead3</dc:creator>
  <cp:lastModifiedBy>helen brennan</cp:lastModifiedBy>
  <cp:revision>33</cp:revision>
  <dcterms:created xsi:type="dcterms:W3CDTF">2020-04-27T07:24:13Z</dcterms:created>
  <dcterms:modified xsi:type="dcterms:W3CDTF">2020-05-01T13:13:34Z</dcterms:modified>
</cp:coreProperties>
</file>