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49"/>
  </p:notesMasterIdLst>
  <p:handoutMasterIdLst>
    <p:handoutMasterId r:id="rId50"/>
  </p:handoutMasterIdLst>
  <p:sldIdLst>
    <p:sldId id="256" r:id="rId3"/>
    <p:sldId id="291" r:id="rId4"/>
    <p:sldId id="279" r:id="rId5"/>
    <p:sldId id="280" r:id="rId6"/>
    <p:sldId id="281" r:id="rId7"/>
    <p:sldId id="282" r:id="rId8"/>
    <p:sldId id="283" r:id="rId9"/>
    <p:sldId id="284" r:id="rId10"/>
    <p:sldId id="285" r:id="rId11"/>
    <p:sldId id="286" r:id="rId12"/>
    <p:sldId id="287" r:id="rId13"/>
    <p:sldId id="288" r:id="rId14"/>
    <p:sldId id="289" r:id="rId15"/>
    <p:sldId id="265" r:id="rId16"/>
    <p:sldId id="292" r:id="rId17"/>
    <p:sldId id="294" r:id="rId18"/>
    <p:sldId id="293" r:id="rId19"/>
    <p:sldId id="274" r:id="rId20"/>
    <p:sldId id="258" r:id="rId21"/>
    <p:sldId id="262" r:id="rId22"/>
    <p:sldId id="261" r:id="rId23"/>
    <p:sldId id="263" r:id="rId24"/>
    <p:sldId id="260" r:id="rId25"/>
    <p:sldId id="264" r:id="rId26"/>
    <p:sldId id="266" r:id="rId27"/>
    <p:sldId id="267" r:id="rId28"/>
    <p:sldId id="268" r:id="rId29"/>
    <p:sldId id="269" r:id="rId30"/>
    <p:sldId id="270" r:id="rId31"/>
    <p:sldId id="271" r:id="rId32"/>
    <p:sldId id="272" r:id="rId33"/>
    <p:sldId id="273" r:id="rId34"/>
    <p:sldId id="275" r:id="rId35"/>
    <p:sldId id="277" r:id="rId36"/>
    <p:sldId id="296" r:id="rId37"/>
    <p:sldId id="297" r:id="rId38"/>
    <p:sldId id="298" r:id="rId39"/>
    <p:sldId id="299" r:id="rId40"/>
    <p:sldId id="257" r:id="rId41"/>
    <p:sldId id="300" r:id="rId42"/>
    <p:sldId id="301" r:id="rId43"/>
    <p:sldId id="259" r:id="rId44"/>
    <p:sldId id="302" r:id="rId45"/>
    <p:sldId id="303" r:id="rId46"/>
    <p:sldId id="304" r:id="rId47"/>
    <p:sldId id="305"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7"/>
    <p:restoredTop sz="93817"/>
  </p:normalViewPr>
  <p:slideViewPr>
    <p:cSldViewPr snapToGrid="0" snapToObjects="1">
      <p:cViewPr varScale="1">
        <p:scale>
          <a:sx n="74" d="100"/>
          <a:sy n="74" d="100"/>
        </p:scale>
        <p:origin x="1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5839ED-85F2-493C-BC31-A31CC8ED03AB}" type="datetimeFigureOut">
              <a:rPr lang="en-GB" smtClean="0"/>
              <a:t>28/06/2020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FD26D98-E1E0-44C5-B122-EAAE57EF98CB}" type="slidenum">
              <a:rPr lang="en-GB" smtClean="0"/>
              <a:t>‹#›</a:t>
            </a:fld>
            <a:endParaRPr lang="en-GB"/>
          </a:p>
        </p:txBody>
      </p:sp>
    </p:spTree>
    <p:extLst>
      <p:ext uri="{BB962C8B-B14F-4D97-AF65-F5344CB8AC3E}">
        <p14:creationId xmlns:p14="http://schemas.microsoft.com/office/powerpoint/2010/main" val="145994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46FA7FD-14C3-8142-99D7-F1C0705BBD37}" type="datetimeFigureOut">
              <a:rPr lang="en-US" smtClean="0"/>
              <a:t>6/28/20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4B7D85-14BC-5B47-972D-22EF710D236A}" type="slidenum">
              <a:rPr lang="en-US" smtClean="0"/>
              <a:t>‹#›</a:t>
            </a:fld>
            <a:endParaRPr lang="en-US"/>
          </a:p>
        </p:txBody>
      </p:sp>
    </p:spTree>
    <p:extLst>
      <p:ext uri="{BB962C8B-B14F-4D97-AF65-F5344CB8AC3E}">
        <p14:creationId xmlns:p14="http://schemas.microsoft.com/office/powerpoint/2010/main" val="163380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1</a:t>
            </a:fld>
            <a:endParaRPr lang="en-US"/>
          </a:p>
        </p:txBody>
      </p:sp>
    </p:spTree>
    <p:extLst>
      <p:ext uri="{BB962C8B-B14F-4D97-AF65-F5344CB8AC3E}">
        <p14:creationId xmlns:p14="http://schemas.microsoft.com/office/powerpoint/2010/main" val="42080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71D2A3-C9C0-4297-B8DB-A340B6988DC9}"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3259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18</a:t>
            </a:fld>
            <a:endParaRPr lang="en-US"/>
          </a:p>
        </p:txBody>
      </p:sp>
    </p:spTree>
    <p:extLst>
      <p:ext uri="{BB962C8B-B14F-4D97-AF65-F5344CB8AC3E}">
        <p14:creationId xmlns:p14="http://schemas.microsoft.com/office/powerpoint/2010/main" val="354081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19</a:t>
            </a:fld>
            <a:endParaRPr lang="en-US"/>
          </a:p>
        </p:txBody>
      </p:sp>
    </p:spTree>
    <p:extLst>
      <p:ext uri="{BB962C8B-B14F-4D97-AF65-F5344CB8AC3E}">
        <p14:creationId xmlns:p14="http://schemas.microsoft.com/office/powerpoint/2010/main" val="309104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20</a:t>
            </a:fld>
            <a:endParaRPr lang="en-US"/>
          </a:p>
        </p:txBody>
      </p:sp>
    </p:spTree>
    <p:extLst>
      <p:ext uri="{BB962C8B-B14F-4D97-AF65-F5344CB8AC3E}">
        <p14:creationId xmlns:p14="http://schemas.microsoft.com/office/powerpoint/2010/main" val="423194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21</a:t>
            </a:fld>
            <a:endParaRPr lang="en-US"/>
          </a:p>
        </p:txBody>
      </p:sp>
    </p:spTree>
    <p:extLst>
      <p:ext uri="{BB962C8B-B14F-4D97-AF65-F5344CB8AC3E}">
        <p14:creationId xmlns:p14="http://schemas.microsoft.com/office/powerpoint/2010/main" val="301934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22</a:t>
            </a:fld>
            <a:endParaRPr lang="en-US"/>
          </a:p>
        </p:txBody>
      </p:sp>
    </p:spTree>
    <p:extLst>
      <p:ext uri="{BB962C8B-B14F-4D97-AF65-F5344CB8AC3E}">
        <p14:creationId xmlns:p14="http://schemas.microsoft.com/office/powerpoint/2010/main" val="1066119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23</a:t>
            </a:fld>
            <a:endParaRPr lang="en-US"/>
          </a:p>
        </p:txBody>
      </p:sp>
    </p:spTree>
    <p:extLst>
      <p:ext uri="{BB962C8B-B14F-4D97-AF65-F5344CB8AC3E}">
        <p14:creationId xmlns:p14="http://schemas.microsoft.com/office/powerpoint/2010/main" val="1186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24</a:t>
            </a:fld>
            <a:endParaRPr lang="en-US"/>
          </a:p>
        </p:txBody>
      </p:sp>
    </p:spTree>
    <p:extLst>
      <p:ext uri="{BB962C8B-B14F-4D97-AF65-F5344CB8AC3E}">
        <p14:creationId xmlns:p14="http://schemas.microsoft.com/office/powerpoint/2010/main" val="386008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COUNTRY: Congo Democratic Republic LOCATION: Kanyabayonga </a:t>
            </a:r>
          </a:p>
          <a:p>
            <a:pPr eaLnBrk="1" hangingPunct="1">
              <a:spcBef>
                <a:spcPct val="0"/>
              </a:spcBef>
            </a:pPr>
            <a:r>
              <a:rPr lang="en-GB"/>
              <a:t>Children outside Kanyabayonga Parish</a:t>
            </a:r>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4EB525-01CD-42B4-98D4-B3A6F20E4A09}" type="slidenum">
              <a:rPr lang="en-GB" smtClean="0"/>
              <a:pPr/>
              <a:t>25</a:t>
            </a:fld>
            <a:endParaRPr lang="en-GB"/>
          </a:p>
        </p:txBody>
      </p:sp>
    </p:spTree>
    <p:extLst>
      <p:ext uri="{BB962C8B-B14F-4D97-AF65-F5344CB8AC3E}">
        <p14:creationId xmlns:p14="http://schemas.microsoft.com/office/powerpoint/2010/main" val="210769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Discuss – do you like talking to your friends and neighbours on the phone?</a:t>
            </a:r>
          </a:p>
          <a:p>
            <a:pPr eaLnBrk="1" hangingPunct="1">
              <a:spcBef>
                <a:spcPct val="0"/>
              </a:spcBef>
            </a:pPr>
            <a:endParaRPr lang="en-GB"/>
          </a:p>
          <a:p>
            <a:pPr eaLnBrk="1" hangingPunct="1">
              <a:spcBef>
                <a:spcPct val="0"/>
              </a:spcBef>
            </a:pPr>
            <a:r>
              <a:rPr lang="en-GB"/>
              <a:t>COUNTRY: Rwanda LOCATION: Ruyenzi </a:t>
            </a:r>
          </a:p>
          <a:p>
            <a:pPr eaLnBrk="1" hangingPunct="1">
              <a:spcBef>
                <a:spcPct val="0"/>
              </a:spcBef>
            </a:pPr>
            <a:r>
              <a:rPr lang="en-GB"/>
              <a:t>Benita, 4yrs, using a mobile phone. </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31C344-812F-416F-937A-7C83FFD672F8}" type="slidenum">
              <a:rPr lang="en-GB" smtClean="0"/>
              <a:pPr/>
              <a:t>26</a:t>
            </a:fld>
            <a:endParaRPr lang="en-GB"/>
          </a:p>
        </p:txBody>
      </p:sp>
    </p:spTree>
    <p:extLst>
      <p:ext uri="{BB962C8B-B14F-4D97-AF65-F5344CB8AC3E}">
        <p14:creationId xmlns:p14="http://schemas.microsoft.com/office/powerpoint/2010/main" val="122052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Marie-Doriane Uwituze, 8 yrs, daughter of Liberate Muhagihana. Liberate is a mother of 3, looks after 4 orphans and works as a counsellor for AVEGA. AVEGA provides a forum for genocide widows to share their experiences, offer mutual support and find solutions to their problems.</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ED3E78-13A8-4C52-B8E0-EEBB599E4CD5}"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280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Discuss what Walter could be learning - Maybe he is learning about his neighbours around the world too!</a:t>
            </a:r>
          </a:p>
          <a:p>
            <a:pPr eaLnBrk="1" hangingPunct="1">
              <a:spcBef>
                <a:spcPct val="0"/>
              </a:spcBef>
            </a:pPr>
            <a:endParaRPr lang="en-GB"/>
          </a:p>
          <a:p>
            <a:pPr eaLnBrk="1" hangingPunct="1">
              <a:spcBef>
                <a:spcPct val="0"/>
              </a:spcBef>
            </a:pPr>
            <a:r>
              <a:rPr lang="en-GB"/>
              <a:t>COUNTRY: El Salvador LOCATION: Puentecitos, Guaymango municipality, Ahuachapán department </a:t>
            </a:r>
          </a:p>
          <a:p>
            <a:pPr eaLnBrk="1" hangingPunct="1">
              <a:spcBef>
                <a:spcPct val="0"/>
              </a:spcBef>
            </a:pPr>
            <a:r>
              <a:rPr lang="en-GB"/>
              <a:t>Fidel Ramos Gonzalez's youngest son Walter Ovidio, 6yrs doing his homework. </a:t>
            </a:r>
          </a:p>
          <a:p>
            <a:pPr eaLnBrk="1" hangingPunct="1">
              <a:spcBef>
                <a:spcPct val="0"/>
              </a:spcBef>
            </a:pPr>
            <a:endParaRPr lang="en-GB"/>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AA533D-C1E5-4CC0-849B-7C3B59912851}" type="slidenum">
              <a:rPr lang="en-GB" smtClean="0"/>
              <a:pPr/>
              <a:t>27</a:t>
            </a:fld>
            <a:endParaRPr lang="en-GB"/>
          </a:p>
        </p:txBody>
      </p:sp>
    </p:spTree>
    <p:extLst>
      <p:ext uri="{BB962C8B-B14F-4D97-AF65-F5344CB8AC3E}">
        <p14:creationId xmlns:p14="http://schemas.microsoft.com/office/powerpoint/2010/main" val="43851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COUNTRY: United Kingdom</a:t>
            </a:r>
          </a:p>
          <a:p>
            <a:pPr eaLnBrk="1" hangingPunct="1">
              <a:spcBef>
                <a:spcPct val="0"/>
              </a:spcBef>
            </a:pPr>
            <a:r>
              <a:rPr lang="en-GB" dirty="0"/>
              <a:t>Aidan, 7yrs, from Somerset. </a:t>
            </a:r>
          </a:p>
          <a:p>
            <a:pPr eaLnBrk="1" hangingPunct="1">
              <a:spcBef>
                <a:spcPct val="0"/>
              </a:spcBef>
            </a:pPr>
            <a:endParaRPr lang="en-GB" dirty="0"/>
          </a:p>
          <a:p>
            <a:pPr eaLnBrk="1" hangingPunct="1">
              <a:spcBef>
                <a:spcPct val="0"/>
              </a:spcBef>
            </a:pPr>
            <a:r>
              <a:rPr lang="en-GB" dirty="0"/>
              <a:t>Photo credit: David Brinn | CAFOD (2018)</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17BE3E-1495-40ED-AD84-76AD150DDCE0}" type="slidenum">
              <a:rPr lang="en-GB" smtClean="0"/>
              <a:pPr/>
              <a:t>28</a:t>
            </a:fld>
            <a:endParaRPr lang="en-GB"/>
          </a:p>
        </p:txBody>
      </p:sp>
    </p:spTree>
    <p:extLst>
      <p:ext uri="{BB962C8B-B14F-4D97-AF65-F5344CB8AC3E}">
        <p14:creationId xmlns:p14="http://schemas.microsoft.com/office/powerpoint/2010/main" val="280924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COUNTRY: Cambodia LOCATION: Samrong Village, Seam Reap</a:t>
            </a:r>
          </a:p>
          <a:p>
            <a:pPr eaLnBrk="1" hangingPunct="1">
              <a:spcBef>
                <a:spcPct val="0"/>
              </a:spcBef>
            </a:pPr>
            <a:r>
              <a:rPr lang="en-GB"/>
              <a:t>Reun Rak, 10yrs, Ean Poise's nephew. The family is supported by Banteay Srei.</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A26438-E7E8-4F87-AD09-5A518CDBE824}" type="slidenum">
              <a:rPr lang="en-GB" smtClean="0"/>
              <a:pPr/>
              <a:t>29</a:t>
            </a:fld>
            <a:endParaRPr lang="en-GB"/>
          </a:p>
        </p:txBody>
      </p:sp>
    </p:spTree>
    <p:extLst>
      <p:ext uri="{BB962C8B-B14F-4D97-AF65-F5344CB8AC3E}">
        <p14:creationId xmlns:p14="http://schemas.microsoft.com/office/powerpoint/2010/main" val="3413395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30</a:t>
            </a:fld>
            <a:endParaRPr lang="en-US"/>
          </a:p>
        </p:txBody>
      </p:sp>
    </p:spTree>
    <p:extLst>
      <p:ext uri="{BB962C8B-B14F-4D97-AF65-F5344CB8AC3E}">
        <p14:creationId xmlns:p14="http://schemas.microsoft.com/office/powerpoint/2010/main" val="2441223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31</a:t>
            </a:fld>
            <a:endParaRPr lang="en-US"/>
          </a:p>
        </p:txBody>
      </p:sp>
    </p:spTree>
    <p:extLst>
      <p:ext uri="{BB962C8B-B14F-4D97-AF65-F5344CB8AC3E}">
        <p14:creationId xmlns:p14="http://schemas.microsoft.com/office/powerpoint/2010/main" val="1314195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32</a:t>
            </a:fld>
            <a:endParaRPr lang="en-US"/>
          </a:p>
        </p:txBody>
      </p:sp>
    </p:spTree>
    <p:extLst>
      <p:ext uri="{BB962C8B-B14F-4D97-AF65-F5344CB8AC3E}">
        <p14:creationId xmlns:p14="http://schemas.microsoft.com/office/powerpoint/2010/main" val="946756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33</a:t>
            </a:fld>
            <a:endParaRPr lang="en-US"/>
          </a:p>
        </p:txBody>
      </p:sp>
    </p:spTree>
    <p:extLst>
      <p:ext uri="{BB962C8B-B14F-4D97-AF65-F5344CB8AC3E}">
        <p14:creationId xmlns:p14="http://schemas.microsoft.com/office/powerpoint/2010/main" val="310212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4B7D85-14BC-5B47-972D-22EF710D236A}" type="slidenum">
              <a:rPr lang="en-US" smtClean="0"/>
              <a:t>34</a:t>
            </a:fld>
            <a:endParaRPr lang="en-US"/>
          </a:p>
        </p:txBody>
      </p:sp>
    </p:spTree>
    <p:extLst>
      <p:ext uri="{BB962C8B-B14F-4D97-AF65-F5344CB8AC3E}">
        <p14:creationId xmlns:p14="http://schemas.microsoft.com/office/powerpoint/2010/main" val="412182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FA2B0FD0-58C1-4712-B9E2-6B7FB25A20B3}" type="slidenum">
              <a:rPr lang="en-US" smtClean="0"/>
              <a:pPr/>
              <a:t>39</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a:t>Lunchtime at the Dhirihori Primary School. CAFOD's partner Caritas Zimbabwe responded to the need for humanitarian food aid, as children were fainting in class as families have struggled to find food for their children. The children eat a high-protein porridge made of maize meal. </a:t>
            </a:r>
            <a:r>
              <a:rPr lang="en-GB"/>
              <a:t>PHOTOGRAPHER: Nana Anto-Awuakye</a:t>
            </a:r>
            <a:endParaRPr lang="en-US"/>
          </a:p>
        </p:txBody>
      </p:sp>
    </p:spTree>
    <p:extLst>
      <p:ext uri="{BB962C8B-B14F-4D97-AF65-F5344CB8AC3E}">
        <p14:creationId xmlns:p14="http://schemas.microsoft.com/office/powerpoint/2010/main" val="1951683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50911E7-BFF1-4DB4-B7E3-63641B830FED}" type="slidenum">
              <a:rPr lang="en-US" smtClean="0"/>
              <a:pPr/>
              <a:t>40</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a:t>Philippines - Christian Joy, 9 is the son of small farmer Jul Yap who also works for JPIP. JPIP, one of CAFOD’s partners, greatly helps the family and their community. They now have piped water, solar powered electricity, organic farming, improved harvests, fewer debts, a motorbike and a cellphone. They now have water nearby so Christian takes a bath more often. </a:t>
            </a:r>
          </a:p>
          <a:p>
            <a:pPr eaLnBrk="1" hangingPunct="1"/>
            <a:r>
              <a:rPr lang="en-GB"/>
              <a:t>PHOTOGRAPHER: Annie Bungeroth</a:t>
            </a:r>
            <a:endParaRPr lang="en-US"/>
          </a:p>
        </p:txBody>
      </p:sp>
    </p:spTree>
    <p:extLst>
      <p:ext uri="{BB962C8B-B14F-4D97-AF65-F5344CB8AC3E}">
        <p14:creationId xmlns:p14="http://schemas.microsoft.com/office/powerpoint/2010/main" val="3663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(Facing LtoR) Liberate Muhagihana, mother of 3 and looks after 4 orphans: Marie-Doriane Uwituze, 8; Marie-Claire Umuhoza, 13 and Marie Louise Uwamahoro, 10. </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128C22-155E-4B3D-8F48-0E146E4968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17217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8B7C456-D32D-47D3-9EE6-494E0EF47035}" type="slidenum">
              <a:rPr lang="en-US" smtClean="0"/>
              <a:pPr/>
              <a:t>41</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r>
              <a:rPr lang="en-GB"/>
              <a:t>Sri Lanka </a:t>
            </a:r>
          </a:p>
          <a:p>
            <a:pPr eaLnBrk="1" hangingPunct="1"/>
            <a:r>
              <a:rPr lang="en-GB"/>
              <a:t>PHOTOGRAPHER: Lucy Morris </a:t>
            </a:r>
          </a:p>
          <a:p>
            <a:pPr eaLnBrk="1" hangingPunct="1"/>
            <a:r>
              <a:rPr lang="en-GB"/>
              <a:t>New house for tsunami-affected household constructed with CAFOD funds (Disasters Emergency Committee).</a:t>
            </a:r>
            <a:endParaRPr lang="en-US"/>
          </a:p>
        </p:txBody>
      </p:sp>
    </p:spTree>
    <p:extLst>
      <p:ext uri="{BB962C8B-B14F-4D97-AF65-F5344CB8AC3E}">
        <p14:creationId xmlns:p14="http://schemas.microsoft.com/office/powerpoint/2010/main" val="250584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3F07B7F-654C-4718-BE7A-EDB237E5FFBB}" type="slidenum">
              <a:rPr lang="en-US" smtClean="0"/>
              <a:pPr/>
              <a:t>42</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a:t>COUNTRY: Pakistan</a:t>
            </a:r>
          </a:p>
          <a:p>
            <a:pPr eaLnBrk="1" hangingPunct="1"/>
            <a:r>
              <a:rPr lang="en-US"/>
              <a:t>Student at Government Primary School Nakka Beesan works on his reading lesson with his teacher. He attends classes inside a tent provided by CRS (one of CAFOD’s partners) as his school collapsed in the 8/10/2005 earthquake, killing two students. CRS also provided each student with study materials to help them get back to school. </a:t>
            </a:r>
          </a:p>
          <a:p>
            <a:pPr eaLnBrk="1" hangingPunct="1"/>
            <a:r>
              <a:rPr lang="en-GB"/>
              <a:t>PHOTOGRAPHER: Jim Stipe</a:t>
            </a:r>
            <a:endParaRPr lang="en-US"/>
          </a:p>
        </p:txBody>
      </p:sp>
    </p:spTree>
    <p:extLst>
      <p:ext uri="{BB962C8B-B14F-4D97-AF65-F5344CB8AC3E}">
        <p14:creationId xmlns:p14="http://schemas.microsoft.com/office/powerpoint/2010/main" val="231987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00DCC1C-5AFF-4FA2-B876-7B9704D6B99A}" type="slidenum">
              <a:rPr lang="en-US" smtClean="0"/>
              <a:pPr/>
              <a:t>43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a:t>COUNTRY: Nigeria</a:t>
            </a:r>
          </a:p>
          <a:p>
            <a:pPr eaLnBrk="1" hangingPunct="1"/>
            <a:r>
              <a:rPr lang="en-US"/>
              <a:t>LOCATION: Yakoko, Zing Local Authority, Taraba State, North East Nigeria</a:t>
            </a:r>
          </a:p>
          <a:p>
            <a:pPr eaLnBrk="1" hangingPunct="1"/>
            <a:r>
              <a:rPr lang="en-US"/>
              <a:t>CAPTION: The clinic keeps a check on the weight of the babies that come here to monitor any weight loss which could indicate illness</a:t>
            </a:r>
          </a:p>
          <a:p>
            <a:pPr eaLnBrk="1" hangingPunct="1"/>
            <a:r>
              <a:rPr lang="en-GB"/>
              <a:t>PHOTOGRAPHER: Simon Rawles</a:t>
            </a:r>
            <a:endParaRPr lang="en-US"/>
          </a:p>
        </p:txBody>
      </p:sp>
    </p:spTree>
    <p:extLst>
      <p:ext uri="{BB962C8B-B14F-4D97-AF65-F5344CB8AC3E}">
        <p14:creationId xmlns:p14="http://schemas.microsoft.com/office/powerpoint/2010/main" val="328560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61C28EC-BA60-4ADA-BB23-0869CDC99173}" type="slidenum">
              <a:rPr lang="en-US" smtClean="0"/>
              <a:pPr/>
              <a:t>44</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sz="1400" dirty="0"/>
              <a:t> </a:t>
            </a:r>
            <a:r>
              <a:rPr lang="en-GB" dirty="0"/>
              <a:t>CAFOD works with neighbours around the world no matter who they are or what they believe, to make sure they have what they need.</a:t>
            </a:r>
          </a:p>
          <a:p>
            <a:pPr eaLnBrk="1" hangingPunct="1"/>
            <a:endParaRPr lang="en-GB" dirty="0"/>
          </a:p>
          <a:p>
            <a:pPr eaLnBrk="1" hangingPunct="1"/>
            <a:r>
              <a:rPr lang="en-GB" dirty="0"/>
              <a:t>Photo:</a:t>
            </a:r>
          </a:p>
          <a:p>
            <a:pPr eaLnBrk="1" hangingPunct="1"/>
            <a:r>
              <a:rPr lang="en-GB" dirty="0" err="1"/>
              <a:t>COUNTRY:El</a:t>
            </a:r>
            <a:r>
              <a:rPr lang="en-GB" dirty="0"/>
              <a:t> Salvador</a:t>
            </a:r>
          </a:p>
          <a:p>
            <a:pPr eaLnBrk="1" hangingPunct="1"/>
            <a:r>
              <a:rPr lang="en-US" dirty="0"/>
              <a:t>Ramos </a:t>
            </a:r>
            <a:r>
              <a:rPr lang="en-US" dirty="0" err="1"/>
              <a:t>Laguan</a:t>
            </a:r>
            <a:r>
              <a:rPr lang="en-US" dirty="0"/>
              <a:t> family including Fidel Ramos Gonzalez, his wife Julia de Jesus </a:t>
            </a:r>
            <a:r>
              <a:rPr lang="en-US" dirty="0" err="1"/>
              <a:t>Laguan</a:t>
            </a:r>
            <a:r>
              <a:rPr lang="en-US" dirty="0"/>
              <a:t>, and their children </a:t>
            </a:r>
            <a:r>
              <a:rPr lang="en-US" dirty="0" err="1"/>
              <a:t>Sarita</a:t>
            </a:r>
            <a:r>
              <a:rPr lang="en-US" dirty="0"/>
              <a:t>, 15yrs, Marisol, 13yrs, </a:t>
            </a:r>
            <a:r>
              <a:rPr lang="en-US" dirty="0" err="1"/>
              <a:t>Ronaldo</a:t>
            </a:r>
            <a:r>
              <a:rPr lang="en-US" dirty="0"/>
              <a:t> Adrian, 9yrs, Walter </a:t>
            </a:r>
            <a:r>
              <a:rPr lang="en-US" dirty="0" err="1"/>
              <a:t>Ovidio</a:t>
            </a:r>
            <a:r>
              <a:rPr lang="en-US" dirty="0"/>
              <a:t>, 6yrs and Raquel Guadalupe, 4yrs. </a:t>
            </a:r>
          </a:p>
          <a:p>
            <a:pPr eaLnBrk="1" hangingPunct="1"/>
            <a:r>
              <a:rPr lang="en-GB" dirty="0"/>
              <a:t>PHOTOGRAPHER: Claudia Torres</a:t>
            </a:r>
          </a:p>
          <a:p>
            <a:pPr eaLnBrk="1" hangingPunct="1"/>
            <a:endParaRPr lang="en-US" dirty="0"/>
          </a:p>
        </p:txBody>
      </p:sp>
    </p:spTree>
    <p:extLst>
      <p:ext uri="{BB962C8B-B14F-4D97-AF65-F5344CB8AC3E}">
        <p14:creationId xmlns:p14="http://schemas.microsoft.com/office/powerpoint/2010/main" val="275004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Liberate Muhagihana, mother of 3, looks after 4 orphans and grows own crops. She lost a husband and son during the genocide. Liberate has received counselling and now works as a counsellor for AVEGA. AVEGA provides a forum for genocide widows to share their experiences, offer mutual support and find solutions to their problems.</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BE260-791F-4EDC-ADF9-7524D994F85D}"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2589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70102D-FB19-4F47-9E19-EF0A55CB4FB4}"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7583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GB"/>
              <a:t>Marie-Claire Umuhoza, 13, daughter of Liberate Muhagihana. She loves school. </a:t>
            </a:r>
            <a:r>
              <a:rPr lang="en-US">
                <a:ea typeface="Verdana" pitchFamily="34" charset="0"/>
                <a:cs typeface="Verdana" pitchFamily="34" charset="0"/>
              </a:rPr>
              <a:t>Her favourite subjects are English, French </a:t>
            </a:r>
          </a:p>
          <a:p>
            <a:pPr eaLnBrk="1" hangingPunct="1">
              <a:lnSpc>
                <a:spcPct val="90000"/>
              </a:lnSpc>
            </a:pPr>
            <a:r>
              <a:rPr lang="en-US">
                <a:ea typeface="Verdana" pitchFamily="34" charset="0"/>
                <a:cs typeface="Verdana" pitchFamily="34" charset="0"/>
              </a:rPr>
              <a:t>and Maths. </a:t>
            </a:r>
          </a:p>
          <a:p>
            <a:pPr eaLnBrk="1" hangingPunct="1">
              <a:spcBef>
                <a:spcPct val="0"/>
              </a:spcBef>
            </a:pPr>
            <a:endParaRPr lang="en-GB"/>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DDBB9C-B3BE-45F9-9F10-38D906CF7827}"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235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Marie Louise Uwamahoro, 10 yrs, daughter and youngest child of Liberate Muhagihana playing clapping game.</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445F62-4A16-4876-9015-D01CA18FCE03}"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5388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62E29F-DD9A-4D5A-8DE3-434001B48D1D}"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246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Marie-Doriane Uwituze, 8 yrs, daughter and youngest child of Liberate Muhagihana playing clapping game.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7326AE-4E41-4798-B952-5B299B0BBEC8}"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3314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C9E12-951D-A044-9943-DF0C08B5A8B6}" type="datetimeFigureOut">
              <a:rPr lang="en-US" smtClean="0"/>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145980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C9E12-951D-A044-9943-DF0C08B5A8B6}" type="datetimeFigureOut">
              <a:rPr lang="en-US" smtClean="0"/>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409886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C9E12-951D-A044-9943-DF0C08B5A8B6}" type="datetimeFigureOut">
              <a:rPr lang="en-US" smtClean="0"/>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306107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95536" y="980728"/>
            <a:ext cx="7207200" cy="4788000"/>
          </a:xfrm>
        </p:spPr>
        <p:txBody>
          <a:bodyPr/>
          <a:lstStyle/>
          <a:p>
            <a:endParaRPr lang="en-GB"/>
          </a:p>
        </p:txBody>
      </p:sp>
    </p:spTree>
    <p:extLst>
      <p:ext uri="{BB962C8B-B14F-4D97-AF65-F5344CB8AC3E}">
        <p14:creationId xmlns:p14="http://schemas.microsoft.com/office/powerpoint/2010/main" val="360510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57CE4-A9F7-4395-8C09-F91F2FF6748D}" type="slidenum">
              <a:rPr lang="en-US"/>
              <a:pPr>
                <a:defRPr/>
              </a:pPr>
              <a:t>‹#›</a:t>
            </a:fld>
            <a:endParaRPr lang="en-US"/>
          </a:p>
        </p:txBody>
      </p:sp>
      <p:pic>
        <p:nvPicPr>
          <p:cNvPr id="7" name="Picture 6" descr="title page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4"/>
            <a:ext cx="9144000" cy="6848892"/>
          </a:xfrm>
          <a:prstGeom prst="rect">
            <a:avLst/>
          </a:prstGeom>
        </p:spPr>
      </p:pic>
    </p:spTree>
    <p:extLst>
      <p:ext uri="{BB962C8B-B14F-4D97-AF65-F5344CB8AC3E}">
        <p14:creationId xmlns:p14="http://schemas.microsoft.com/office/powerpoint/2010/main" val="2190436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6828D4B-428D-4917-81BF-19D90E241CAE}" type="slidenum">
              <a:rPr lang="en-US"/>
              <a:pPr>
                <a:defRPr/>
              </a:pPr>
              <a:t>‹#›</a:t>
            </a:fld>
            <a:endParaRPr lang="en-US"/>
          </a:p>
        </p:txBody>
      </p:sp>
      <p:pic>
        <p:nvPicPr>
          <p:cNvPr id="8" name="Picture 7" descr="titl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4"/>
            <a:ext cx="9144000" cy="6848892"/>
          </a:xfrm>
          <a:prstGeom prst="rect">
            <a:avLst/>
          </a:prstGeom>
        </p:spPr>
      </p:pic>
    </p:spTree>
    <p:extLst>
      <p:ext uri="{BB962C8B-B14F-4D97-AF65-F5344CB8AC3E}">
        <p14:creationId xmlns:p14="http://schemas.microsoft.com/office/powerpoint/2010/main" val="169500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220072" y="1600200"/>
            <a:ext cx="3466728" cy="4525963"/>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sz="2400">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2DC96A-50CB-4EC1-9916-1809943B3A85}" type="slidenum">
              <a:rPr lang="en-US"/>
              <a:pPr>
                <a:defRPr/>
              </a:pPr>
              <a:t>‹#›</a:t>
            </a:fld>
            <a:endParaRPr lang="en-US"/>
          </a:p>
        </p:txBody>
      </p:sp>
    </p:spTree>
    <p:extLst>
      <p:ext uri="{BB962C8B-B14F-4D97-AF65-F5344CB8AC3E}">
        <p14:creationId xmlns:p14="http://schemas.microsoft.com/office/powerpoint/2010/main" val="38128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5292725" y="1484313"/>
            <a:ext cx="3095625" cy="4465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827088" y="1484313"/>
            <a:ext cx="3168650" cy="4392612"/>
          </a:xfrm>
        </p:spPr>
        <p:txBody>
          <a:bodyPr/>
          <a:lstStyle/>
          <a:p>
            <a:pPr lvl="0"/>
            <a:endParaRPr lang="en-GB" noProof="0"/>
          </a:p>
        </p:txBody>
      </p:sp>
      <p:sp>
        <p:nvSpPr>
          <p:cNvPr id="5" name="Rectangle 4"/>
          <p:cNvSpPr>
            <a:spLocks noGrp="1" noChangeArrowheads="1"/>
          </p:cNvSpPr>
          <p:nvPr>
            <p:ph type="dt" sz="half" idx="15"/>
          </p:nvPr>
        </p:nvSpPr>
        <p:spPr>
          <a:ln/>
        </p:spPr>
        <p:txBody>
          <a:bodyPr/>
          <a:lstStyle>
            <a:lvl1pPr>
              <a:defRPr/>
            </a:lvl1pPr>
          </a:lstStyle>
          <a:p>
            <a:pPr>
              <a:defRPr/>
            </a:pPr>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8" name="Rectangle 6"/>
          <p:cNvSpPr>
            <a:spLocks noGrp="1" noChangeArrowheads="1"/>
          </p:cNvSpPr>
          <p:nvPr>
            <p:ph type="sldNum" sz="quarter" idx="17"/>
          </p:nvPr>
        </p:nvSpPr>
        <p:spPr>
          <a:ln/>
        </p:spPr>
        <p:txBody>
          <a:bodyPr/>
          <a:lstStyle>
            <a:lvl1pPr>
              <a:defRPr/>
            </a:lvl1pPr>
          </a:lstStyle>
          <a:p>
            <a:pPr>
              <a:defRPr/>
            </a:pPr>
            <a:fld id="{30C1A2B8-D7E5-4086-AE78-82C44CCED711}" type="slidenum">
              <a:rPr lang="en-US"/>
              <a:pPr>
                <a:defRPr/>
              </a:pPr>
              <a:t>‹#›</a:t>
            </a:fld>
            <a:endParaRPr lang="en-US"/>
          </a:p>
        </p:txBody>
      </p:sp>
    </p:spTree>
    <p:extLst>
      <p:ext uri="{BB962C8B-B14F-4D97-AF65-F5344CB8AC3E}">
        <p14:creationId xmlns:p14="http://schemas.microsoft.com/office/powerpoint/2010/main" val="172043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0F1AA-047A-4324-954A-47ADF300F5BA}" type="slidenum">
              <a:rPr lang="en-US"/>
              <a:pPr>
                <a:defRPr/>
              </a:pPr>
              <a:t>‹#›</a:t>
            </a:fld>
            <a:endParaRPr lang="en-US"/>
          </a:p>
        </p:txBody>
      </p:sp>
    </p:spTree>
    <p:extLst>
      <p:ext uri="{BB962C8B-B14F-4D97-AF65-F5344CB8AC3E}">
        <p14:creationId xmlns:p14="http://schemas.microsoft.com/office/powerpoint/2010/main" val="348259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225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3400B-F692-4DCC-AF19-58AE1A785274}" type="slidenum">
              <a:rPr lang="en-US"/>
              <a:pPr>
                <a:defRPr/>
              </a:pPr>
              <a:t>‹#›</a:t>
            </a:fld>
            <a:endParaRPr lang="en-US"/>
          </a:p>
        </p:txBody>
      </p:sp>
    </p:spTree>
    <p:extLst>
      <p:ext uri="{BB962C8B-B14F-4D97-AF65-F5344CB8AC3E}">
        <p14:creationId xmlns:p14="http://schemas.microsoft.com/office/powerpoint/2010/main" val="413858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C9E12-951D-A044-9943-DF0C08B5A8B6}" type="datetimeFigureOut">
              <a:rPr lang="en-US" smtClean="0"/>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56364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CD4968-4ADC-4651-88BB-001A894BEDCB}" type="slidenum">
              <a:rPr lang="en-US"/>
              <a:pPr>
                <a:defRPr/>
              </a:pPr>
              <a:t>‹#›</a:t>
            </a:fld>
            <a:endParaRPr lang="en-US"/>
          </a:p>
        </p:txBody>
      </p:sp>
    </p:spTree>
    <p:extLst>
      <p:ext uri="{BB962C8B-B14F-4D97-AF65-F5344CB8AC3E}">
        <p14:creationId xmlns:p14="http://schemas.microsoft.com/office/powerpoint/2010/main" val="40536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60328-D95D-4FB6-9FA5-B406515FF7CB}" type="slidenum">
              <a:rPr lang="en-US"/>
              <a:pPr>
                <a:defRPr/>
              </a:pPr>
              <a:t>‹#›</a:t>
            </a:fld>
            <a:endParaRPr lang="en-US"/>
          </a:p>
        </p:txBody>
      </p:sp>
    </p:spTree>
    <p:extLst>
      <p:ext uri="{BB962C8B-B14F-4D97-AF65-F5344CB8AC3E}">
        <p14:creationId xmlns:p14="http://schemas.microsoft.com/office/powerpoint/2010/main" val="87517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D41B45-74B3-49D0-92DE-DDD626FEAA49}" type="slidenum">
              <a:rPr lang="en-US"/>
              <a:pPr>
                <a:defRPr/>
              </a:pPr>
              <a:t>‹#›</a:t>
            </a:fld>
            <a:endParaRPr lang="en-US"/>
          </a:p>
        </p:txBody>
      </p:sp>
    </p:spTree>
    <p:extLst>
      <p:ext uri="{BB962C8B-B14F-4D97-AF65-F5344CB8AC3E}">
        <p14:creationId xmlns:p14="http://schemas.microsoft.com/office/powerpoint/2010/main" val="2924346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48777B-AFF6-4C20-BFA9-5A393642B707}" type="slidenum">
              <a:rPr lang="en-US"/>
              <a:pPr>
                <a:defRPr/>
              </a:pPr>
              <a:t>‹#›</a:t>
            </a:fld>
            <a:endParaRPr lang="en-US"/>
          </a:p>
        </p:txBody>
      </p:sp>
    </p:spTree>
    <p:extLst>
      <p:ext uri="{BB962C8B-B14F-4D97-AF65-F5344CB8AC3E}">
        <p14:creationId xmlns:p14="http://schemas.microsoft.com/office/powerpoint/2010/main" val="2774844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8D0763-45AB-4138-89C2-D68358B5A875}" type="slidenum">
              <a:rPr lang="en-US"/>
              <a:pPr>
                <a:defRPr/>
              </a:pPr>
              <a:t>‹#›</a:t>
            </a:fld>
            <a:endParaRPr lang="en-US"/>
          </a:p>
        </p:txBody>
      </p:sp>
    </p:spTree>
    <p:extLst>
      <p:ext uri="{BB962C8B-B14F-4D97-AF65-F5344CB8AC3E}">
        <p14:creationId xmlns:p14="http://schemas.microsoft.com/office/powerpoint/2010/main" val="101310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D20F9-52F2-405A-A2C6-1EA75C6DDD0B}" type="slidenum">
              <a:rPr lang="en-US"/>
              <a:pPr>
                <a:defRPr/>
              </a:pPr>
              <a:t>‹#›</a:t>
            </a:fld>
            <a:endParaRPr lang="en-US"/>
          </a:p>
        </p:txBody>
      </p:sp>
    </p:spTree>
    <p:extLst>
      <p:ext uri="{BB962C8B-B14F-4D97-AF65-F5344CB8AC3E}">
        <p14:creationId xmlns:p14="http://schemas.microsoft.com/office/powerpoint/2010/main" val="370907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2C9E12-951D-A044-9943-DF0C08B5A8B6}" type="datetimeFigureOut">
              <a:rPr lang="en-US" smtClean="0"/>
              <a:t>6/28/20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288951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C9E12-951D-A044-9943-DF0C08B5A8B6}" type="datetimeFigureOut">
              <a:rPr lang="en-US" smtClean="0"/>
              <a:t>6/28/20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136838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C9E12-951D-A044-9943-DF0C08B5A8B6}" type="datetimeFigureOut">
              <a:rPr lang="en-US" smtClean="0"/>
              <a:t>6/28/20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108815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C9E12-951D-A044-9943-DF0C08B5A8B6}" type="datetimeFigureOut">
              <a:rPr lang="en-US" smtClean="0"/>
              <a:t>6/28/20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180355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C9E12-951D-A044-9943-DF0C08B5A8B6}" type="datetimeFigureOut">
              <a:rPr lang="en-US" smtClean="0"/>
              <a:t>6/28/20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365928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2C9E12-951D-A044-9943-DF0C08B5A8B6}" type="datetimeFigureOut">
              <a:rPr lang="en-US" smtClean="0"/>
              <a:t>6/28/20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350911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2C9E12-951D-A044-9943-DF0C08B5A8B6}" type="datetimeFigureOut">
              <a:rPr lang="en-US" smtClean="0"/>
              <a:t>6/28/20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DA0E-C1C2-8344-88A5-2DB671E84A23}" type="slidenum">
              <a:rPr lang="en-US" smtClean="0"/>
              <a:t>‹#›</a:t>
            </a:fld>
            <a:endParaRPr lang="en-US"/>
          </a:p>
        </p:txBody>
      </p:sp>
    </p:spTree>
    <p:extLst>
      <p:ext uri="{BB962C8B-B14F-4D97-AF65-F5344CB8AC3E}">
        <p14:creationId xmlns:p14="http://schemas.microsoft.com/office/powerpoint/2010/main" val="314788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C9E12-951D-A044-9943-DF0C08B5A8B6}" type="datetimeFigureOut">
              <a:rPr lang="en-US" smtClean="0"/>
              <a:t>6/28/20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4DA0E-C1C2-8344-88A5-2DB671E84A23}" type="slidenum">
              <a:rPr lang="en-US" smtClean="0"/>
              <a:t>‹#›</a:t>
            </a:fld>
            <a:endParaRPr lang="en-US"/>
          </a:p>
        </p:txBody>
      </p:sp>
    </p:spTree>
    <p:extLst>
      <p:ext uri="{BB962C8B-B14F-4D97-AF65-F5344CB8AC3E}">
        <p14:creationId xmlns:p14="http://schemas.microsoft.com/office/powerpoint/2010/main" val="1957106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4B6E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2E8C3D2-45C6-4B36-855D-2F1F33AFE912}" type="slidenum">
              <a:rPr lang="en-US"/>
              <a:pPr>
                <a:defRPr/>
              </a:pPr>
              <a:t>‹#›</a:t>
            </a:fld>
            <a:endParaRPr lang="en-US"/>
          </a:p>
        </p:txBody>
      </p:sp>
      <p:pic>
        <p:nvPicPr>
          <p:cNvPr id="8" name="Picture 7" descr="book-no-lines.png"/>
          <p:cNvPicPr>
            <a:picLocks noChangeAspect="1"/>
          </p:cNvPicPr>
          <p:nvPr userDrawn="1"/>
        </p:nvPicPr>
        <p:blipFill>
          <a:blip r:embed="rId14" cstate="print"/>
          <a:stretch>
            <a:fillRect/>
          </a:stretch>
        </p:blipFill>
        <p:spPr>
          <a:xfrm>
            <a:off x="194026" y="289114"/>
            <a:ext cx="8748464" cy="6298390"/>
          </a:xfrm>
          <a:prstGeom prst="rect">
            <a:avLst/>
          </a:prstGeom>
        </p:spPr>
      </p:pic>
    </p:spTree>
    <p:extLst>
      <p:ext uri="{BB962C8B-B14F-4D97-AF65-F5344CB8AC3E}">
        <p14:creationId xmlns:p14="http://schemas.microsoft.com/office/powerpoint/2010/main" val="9374481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3.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tiff"/><Relationship Id="rId4" Type="http://schemas.openxmlformats.org/officeDocument/2006/relationships/image" Target="../media/image31.tiff"/></Relationships>
</file>

<file path=ppt/slides/_rels/slide1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3.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3.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4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3.jpeg"/><Relationship Id="rId7"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jpeg"/><Relationship Id="rId7"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QuBNEQq8zOk"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7.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image" Target="../media/image7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DC4352-3DAE-E947-9637-F76AA82F9E52}"/>
              </a:ext>
            </a:extLst>
          </p:cNvPr>
          <p:cNvSpPr/>
          <p:nvPr/>
        </p:nvSpPr>
        <p:spPr>
          <a:xfrm>
            <a:off x="1567543" y="941133"/>
            <a:ext cx="5962261" cy="1077218"/>
          </a:xfrm>
          <a:prstGeom prst="rect">
            <a:avLst/>
          </a:prstGeom>
        </p:spPr>
        <p:txBody>
          <a:bodyPr wrap="square">
            <a:spAutoFit/>
          </a:bodyPr>
          <a:lstStyle/>
          <a:p>
            <a:pPr algn="ctr">
              <a:spcAft>
                <a:spcPts val="0"/>
              </a:spcAft>
            </a:pPr>
            <a:r>
              <a:rPr lang="en-US"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Year 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3200" b="1" dirty="0">
                <a:solidFill>
                  <a:srgbClr val="5967AF"/>
                </a:solidFill>
                <a:latin typeface="Calibri" panose="020F0502020204030204" pitchFamily="34" charset="0"/>
                <a:ea typeface="Calibri" panose="020F0502020204030204" pitchFamily="34" charset="0"/>
                <a:cs typeface="Calibri" panose="020F0502020204030204" pitchFamily="34" charset="0"/>
              </a:rPr>
              <a:t>UNIVE</a:t>
            </a:r>
            <a:r>
              <a:rPr lang="en-US" sz="3200" b="1" spc="-30" dirty="0">
                <a:solidFill>
                  <a:srgbClr val="5967AF"/>
                </a:solidFill>
                <a:latin typeface="Calibri" panose="020F0502020204030204" pitchFamily="34" charset="0"/>
                <a:ea typeface="Calibri" panose="020F0502020204030204" pitchFamily="34" charset="0"/>
                <a:cs typeface="Calibri" panose="020F0502020204030204" pitchFamily="34" charset="0"/>
              </a:rPr>
              <a:t>R</a:t>
            </a:r>
            <a:r>
              <a:rPr lang="en-US" sz="3200" b="1" spc="-15" dirty="0">
                <a:solidFill>
                  <a:srgbClr val="5967AF"/>
                </a:solidFill>
                <a:latin typeface="Calibri" panose="020F0502020204030204" pitchFamily="34" charset="0"/>
                <a:ea typeface="Calibri" panose="020F0502020204030204" pitchFamily="34" charset="0"/>
                <a:cs typeface="Calibri" panose="020F0502020204030204" pitchFamily="34" charset="0"/>
              </a:rPr>
              <a:t>S</a:t>
            </a:r>
            <a:r>
              <a:rPr lang="en-US" sz="3200" b="1" dirty="0">
                <a:solidFill>
                  <a:srgbClr val="5967AF"/>
                </a:solidFill>
                <a:latin typeface="Calibri" panose="020F0502020204030204" pitchFamily="34" charset="0"/>
                <a:ea typeface="Calibri" panose="020F0502020204030204" pitchFamily="34" charset="0"/>
                <a:cs typeface="Calibri" panose="020F0502020204030204" pitchFamily="34" charset="0"/>
              </a:rPr>
              <a:t>AL CHU</a:t>
            </a:r>
            <a:r>
              <a:rPr lang="en-US" sz="3200" b="1" spc="-20" dirty="0">
                <a:solidFill>
                  <a:srgbClr val="5967AF"/>
                </a:solidFill>
                <a:latin typeface="Calibri" panose="020F0502020204030204" pitchFamily="34" charset="0"/>
                <a:ea typeface="Calibri" panose="020F0502020204030204" pitchFamily="34" charset="0"/>
                <a:cs typeface="Calibri" panose="020F0502020204030204" pitchFamily="34" charset="0"/>
              </a:rPr>
              <a:t>R</a:t>
            </a:r>
            <a:r>
              <a:rPr lang="en-US" sz="3200" b="1" dirty="0">
                <a:solidFill>
                  <a:srgbClr val="5967AF"/>
                </a:solidFill>
                <a:latin typeface="Calibri" panose="020F0502020204030204" pitchFamily="34" charset="0"/>
                <a:ea typeface="Calibri" panose="020F0502020204030204" pitchFamily="34" charset="0"/>
                <a:cs typeface="Calibri" panose="020F0502020204030204" pitchFamily="34" charset="0"/>
              </a:rPr>
              <a:t>CH – </a:t>
            </a:r>
            <a:r>
              <a:rPr lang="en-US" sz="3200" b="1" spc="-25" dirty="0">
                <a:solidFill>
                  <a:srgbClr val="5967AF"/>
                </a:solidFill>
                <a:latin typeface="Calibri" panose="020F0502020204030204" pitchFamily="34" charset="0"/>
                <a:ea typeface="Calibri" panose="020F0502020204030204" pitchFamily="34" charset="0"/>
                <a:cs typeface="Calibri" panose="020F0502020204030204" pitchFamily="34" charset="0"/>
              </a:rPr>
              <a:t>W</a:t>
            </a:r>
            <a:r>
              <a:rPr lang="en-US" sz="3200" b="1" dirty="0">
                <a:solidFill>
                  <a:srgbClr val="5967AF"/>
                </a:solidFill>
                <a:latin typeface="Calibri" panose="020F0502020204030204" pitchFamily="34" charset="0"/>
                <a:ea typeface="Calibri" panose="020F0502020204030204" pitchFamily="34" charset="0"/>
                <a:cs typeface="Calibri" panose="020F0502020204030204" pitchFamily="34" charset="0"/>
              </a:rPr>
              <a:t>ORLD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53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body" sz="half" idx="4294967295"/>
          </p:nvPr>
        </p:nvSpPr>
        <p:spPr>
          <a:xfrm>
            <a:off x="4926013" y="1279525"/>
            <a:ext cx="3606800" cy="4525963"/>
          </a:xfrm>
        </p:spPr>
        <p:txBody>
          <a:bodyPr/>
          <a:lstStyle/>
          <a:p>
            <a:pPr algn="ctr" eaLnBrk="1" hangingPunct="1">
              <a:lnSpc>
                <a:spcPct val="90000"/>
              </a:lnSpc>
              <a:buFontTx/>
              <a:buNone/>
            </a:pPr>
            <a:r>
              <a:rPr lang="en-US" sz="2400" dirty="0"/>
              <a:t>This is </a:t>
            </a:r>
          </a:p>
          <a:p>
            <a:pPr algn="ctr" eaLnBrk="1" hangingPunct="1">
              <a:lnSpc>
                <a:spcPct val="90000"/>
              </a:lnSpc>
              <a:buFontTx/>
              <a:buNone/>
            </a:pPr>
            <a:r>
              <a:rPr lang="en-US" sz="2400" b="1" dirty="0">
                <a:solidFill>
                  <a:srgbClr val="E70033"/>
                </a:solidFill>
              </a:rPr>
              <a:t>my big sister</a:t>
            </a:r>
            <a:r>
              <a:rPr lang="en-US" sz="2400" dirty="0"/>
              <a:t> </a:t>
            </a:r>
          </a:p>
          <a:p>
            <a:pPr algn="ctr" eaLnBrk="1" hangingPunct="1">
              <a:lnSpc>
                <a:spcPct val="90000"/>
              </a:lnSpc>
              <a:buFontTx/>
              <a:buNone/>
            </a:pPr>
            <a:r>
              <a:rPr lang="en-US" sz="2400" b="1" dirty="0">
                <a:solidFill>
                  <a:srgbClr val="34B6E4"/>
                </a:solidFill>
              </a:rPr>
              <a:t>Marie-Claire dancing!</a:t>
            </a:r>
            <a:r>
              <a:rPr lang="en-US" sz="2400" dirty="0"/>
              <a:t> </a:t>
            </a:r>
          </a:p>
          <a:p>
            <a:pPr algn="ctr" eaLnBrk="1" hangingPunct="1">
              <a:lnSpc>
                <a:spcPct val="90000"/>
              </a:lnSpc>
              <a:buFontTx/>
              <a:buNone/>
            </a:pPr>
            <a:endParaRPr lang="en-US" sz="2400" dirty="0"/>
          </a:p>
          <a:p>
            <a:pPr algn="ctr" eaLnBrk="1" hangingPunct="1">
              <a:lnSpc>
                <a:spcPct val="90000"/>
              </a:lnSpc>
              <a:buFontTx/>
              <a:buNone/>
            </a:pPr>
            <a:r>
              <a:rPr lang="en-US" sz="2400" dirty="0"/>
              <a:t>She is </a:t>
            </a:r>
            <a:r>
              <a:rPr lang="en-US" sz="2400" b="1" dirty="0">
                <a:solidFill>
                  <a:srgbClr val="E15A00"/>
                </a:solidFill>
              </a:rPr>
              <a:t>13</a:t>
            </a:r>
            <a:r>
              <a:rPr lang="en-US" sz="2400" dirty="0"/>
              <a:t>. She </a:t>
            </a:r>
            <a:r>
              <a:rPr lang="en-US" sz="2400" b="1" dirty="0">
                <a:solidFill>
                  <a:srgbClr val="8FD400"/>
                </a:solidFill>
              </a:rPr>
              <a:t>helps</a:t>
            </a:r>
            <a:r>
              <a:rPr lang="en-US" sz="2400" dirty="0"/>
              <a:t> my mum </a:t>
            </a:r>
            <a:r>
              <a:rPr lang="en-US" sz="2400" b="1" dirty="0">
                <a:solidFill>
                  <a:srgbClr val="E15A00"/>
                </a:solidFill>
              </a:rPr>
              <a:t>clean the house.</a:t>
            </a:r>
            <a:r>
              <a:rPr lang="en-US" sz="2400" dirty="0"/>
              <a:t> </a:t>
            </a:r>
          </a:p>
          <a:p>
            <a:pPr algn="ctr" eaLnBrk="1" hangingPunct="1">
              <a:lnSpc>
                <a:spcPct val="90000"/>
              </a:lnSpc>
              <a:buFontTx/>
              <a:buNone/>
            </a:pPr>
            <a:endParaRPr lang="en-US" sz="2400" dirty="0"/>
          </a:p>
          <a:p>
            <a:pPr algn="ctr" eaLnBrk="1" hangingPunct="1">
              <a:lnSpc>
                <a:spcPct val="90000"/>
              </a:lnSpc>
              <a:buFontTx/>
              <a:buNone/>
            </a:pPr>
            <a:r>
              <a:rPr lang="en-US" sz="2400" dirty="0"/>
              <a:t>She loves </a:t>
            </a:r>
            <a:r>
              <a:rPr lang="en-US" sz="2400" b="1" dirty="0">
                <a:solidFill>
                  <a:srgbClr val="E70033"/>
                </a:solidFill>
              </a:rPr>
              <a:t>school.</a:t>
            </a:r>
            <a:r>
              <a:rPr lang="en-US" sz="2400" dirty="0"/>
              <a:t> </a:t>
            </a:r>
          </a:p>
        </p:txBody>
      </p:sp>
      <p:grpSp>
        <p:nvGrpSpPr>
          <p:cNvPr id="10243" name="Group 4"/>
          <p:cNvGrpSpPr>
            <a:grpSpLocks/>
          </p:cNvGrpSpPr>
          <p:nvPr/>
        </p:nvGrpSpPr>
        <p:grpSpPr bwMode="auto">
          <a:xfrm rot="120000">
            <a:off x="755650" y="1379538"/>
            <a:ext cx="3311525" cy="2519362"/>
            <a:chOff x="755576" y="1379212"/>
            <a:chExt cx="3312368" cy="2520280"/>
          </a:xfrm>
        </p:grpSpPr>
        <p:pic>
          <p:nvPicPr>
            <p:cNvPr id="10244" name="Picture 11" descr="C:\Users\jbarrett\AppData\Local\Microsoft\Windows\Temporary Internet Files\Content.IE5\9U76C9JW\25038[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1" y="1412875"/>
              <a:ext cx="3308350" cy="2251473"/>
            </a:xfrm>
            <a:prstGeom prst="rect">
              <a:avLst/>
            </a:prstGeom>
            <a:noFill/>
            <a:ln w="9525">
              <a:noFill/>
              <a:miter lim="800000"/>
              <a:headEnd/>
              <a:tailEnd/>
            </a:ln>
          </p:spPr>
        </p:pic>
        <p:pic>
          <p:nvPicPr>
            <p:cNvPr id="10245"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b="61549"/>
            <a:stretch>
              <a:fillRect/>
            </a:stretch>
          </p:blipFill>
          <p:spPr bwMode="auto">
            <a:xfrm>
              <a:off x="755576" y="1379212"/>
              <a:ext cx="3312368" cy="2520280"/>
            </a:xfrm>
            <a:prstGeom prst="rect">
              <a:avLst/>
            </a:prstGeom>
            <a:noFill/>
            <a:ln w="9525">
              <a:noFill/>
              <a:miter lim="800000"/>
              <a:headEnd/>
              <a:tailEnd/>
            </a:ln>
          </p:spPr>
        </p:pic>
      </p:grpSp>
      <p:pic>
        <p:nvPicPr>
          <p:cNvPr id="6" name="Picture 5" descr="little-guy-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7744" y="4293096"/>
            <a:ext cx="1681884" cy="1928462"/>
          </a:xfrm>
          <a:prstGeom prst="rect">
            <a:avLst/>
          </a:prstGeom>
        </p:spPr>
      </p:pic>
    </p:spTree>
    <p:extLst>
      <p:ext uri="{BB962C8B-B14F-4D97-AF65-F5344CB8AC3E}">
        <p14:creationId xmlns:p14="http://schemas.microsoft.com/office/powerpoint/2010/main" val="198313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body" sz="half" idx="4294967295"/>
          </p:nvPr>
        </p:nvSpPr>
        <p:spPr>
          <a:xfrm>
            <a:off x="539750" y="1052513"/>
            <a:ext cx="3673475" cy="5145087"/>
          </a:xfrm>
        </p:spPr>
        <p:txBody>
          <a:bodyPr/>
          <a:lstStyle/>
          <a:p>
            <a:pPr algn="ctr" eaLnBrk="1" hangingPunct="1">
              <a:lnSpc>
                <a:spcPct val="90000"/>
              </a:lnSpc>
              <a:buFontTx/>
              <a:buNone/>
            </a:pPr>
            <a:r>
              <a:rPr lang="en-US" sz="2400"/>
              <a:t>We </a:t>
            </a:r>
            <a:r>
              <a:rPr lang="en-US" sz="2400" b="1">
                <a:solidFill>
                  <a:srgbClr val="E70033"/>
                </a:solidFill>
              </a:rPr>
              <a:t>love</a:t>
            </a:r>
            <a:r>
              <a:rPr lang="en-US" sz="2400"/>
              <a:t> to </a:t>
            </a:r>
            <a:r>
              <a:rPr lang="en-US" sz="2400" b="1">
                <a:solidFill>
                  <a:srgbClr val="34B6E4"/>
                </a:solidFill>
              </a:rPr>
              <a:t>play</a:t>
            </a:r>
            <a:r>
              <a:rPr lang="en-US" sz="2400"/>
              <a:t> </a:t>
            </a:r>
            <a:br>
              <a:rPr lang="en-US" sz="2400"/>
            </a:br>
            <a:r>
              <a:rPr lang="en-US" sz="2400"/>
              <a:t>with our </a:t>
            </a:r>
            <a:r>
              <a:rPr lang="en-US" sz="2400" b="1">
                <a:solidFill>
                  <a:srgbClr val="8FD400"/>
                </a:solidFill>
              </a:rPr>
              <a:t>friends. </a:t>
            </a:r>
          </a:p>
          <a:p>
            <a:pPr algn="ctr" eaLnBrk="1" hangingPunct="1">
              <a:lnSpc>
                <a:spcPct val="90000"/>
              </a:lnSpc>
              <a:buFontTx/>
              <a:buNone/>
            </a:pPr>
            <a:endParaRPr lang="en-US" sz="2400"/>
          </a:p>
          <a:p>
            <a:pPr algn="ctr" eaLnBrk="1" hangingPunct="1">
              <a:buFontTx/>
              <a:buNone/>
            </a:pPr>
            <a:r>
              <a:rPr lang="en-US" sz="2400"/>
              <a:t>This is my sister </a:t>
            </a:r>
            <a:r>
              <a:rPr lang="en-US" sz="2400" b="1">
                <a:solidFill>
                  <a:srgbClr val="E70033"/>
                </a:solidFill>
              </a:rPr>
              <a:t>Marie-Louise</a:t>
            </a:r>
            <a:r>
              <a:rPr lang="en-US" sz="2400"/>
              <a:t>. </a:t>
            </a:r>
            <a:br>
              <a:rPr lang="en-US" sz="2400"/>
            </a:br>
            <a:r>
              <a:rPr lang="en-US" sz="2400"/>
              <a:t>She is </a:t>
            </a:r>
            <a:r>
              <a:rPr lang="en-US" sz="2400" b="1">
                <a:solidFill>
                  <a:srgbClr val="E70033"/>
                </a:solidFill>
              </a:rPr>
              <a:t>10</a:t>
            </a:r>
            <a:r>
              <a:rPr lang="en-US" sz="2400"/>
              <a:t>. </a:t>
            </a:r>
          </a:p>
          <a:p>
            <a:pPr algn="ctr" eaLnBrk="1" hangingPunct="1">
              <a:buFontTx/>
              <a:buNone/>
            </a:pPr>
            <a:endParaRPr lang="en-US" sz="2400"/>
          </a:p>
          <a:p>
            <a:pPr algn="ctr" eaLnBrk="1" hangingPunct="1">
              <a:buFontTx/>
              <a:buNone/>
            </a:pPr>
            <a:r>
              <a:rPr lang="en-US" sz="2400"/>
              <a:t>She is </a:t>
            </a:r>
            <a:r>
              <a:rPr lang="en-US" sz="2400" b="1">
                <a:solidFill>
                  <a:srgbClr val="E70033"/>
                </a:solidFill>
              </a:rPr>
              <a:t>playing</a:t>
            </a:r>
            <a:r>
              <a:rPr lang="en-US" sz="2400"/>
              <a:t> a </a:t>
            </a:r>
            <a:r>
              <a:rPr lang="en-US" sz="2400" b="1">
                <a:solidFill>
                  <a:srgbClr val="8FD400"/>
                </a:solidFill>
              </a:rPr>
              <a:t>clapping game</a:t>
            </a:r>
            <a:r>
              <a:rPr lang="en-US" sz="2400"/>
              <a:t>. </a:t>
            </a:r>
          </a:p>
          <a:p>
            <a:pPr algn="ctr" eaLnBrk="1" hangingPunct="1">
              <a:lnSpc>
                <a:spcPct val="90000"/>
              </a:lnSpc>
              <a:buFontTx/>
              <a:buNone/>
            </a:pPr>
            <a:endParaRPr lang="en-US" sz="2400"/>
          </a:p>
          <a:p>
            <a:pPr algn="ctr" eaLnBrk="1" hangingPunct="1">
              <a:lnSpc>
                <a:spcPct val="90000"/>
              </a:lnSpc>
              <a:buFontTx/>
              <a:buNone/>
            </a:pPr>
            <a:r>
              <a:rPr lang="en-US" sz="2400"/>
              <a:t>Do </a:t>
            </a:r>
            <a:r>
              <a:rPr lang="en-US" sz="2400" b="1">
                <a:solidFill>
                  <a:srgbClr val="E15A00"/>
                </a:solidFill>
              </a:rPr>
              <a:t>you know </a:t>
            </a:r>
            <a:r>
              <a:rPr lang="en-US" sz="2400"/>
              <a:t>any </a:t>
            </a:r>
            <a:r>
              <a:rPr lang="en-US" sz="2400" b="1">
                <a:solidFill>
                  <a:srgbClr val="E70033"/>
                </a:solidFill>
              </a:rPr>
              <a:t>clapping games</a:t>
            </a:r>
            <a:r>
              <a:rPr lang="en-US" sz="2400"/>
              <a:t>? </a:t>
            </a:r>
          </a:p>
        </p:txBody>
      </p:sp>
      <p:grpSp>
        <p:nvGrpSpPr>
          <p:cNvPr id="11267" name="Group 4"/>
          <p:cNvGrpSpPr>
            <a:grpSpLocks/>
          </p:cNvGrpSpPr>
          <p:nvPr/>
        </p:nvGrpSpPr>
        <p:grpSpPr bwMode="auto">
          <a:xfrm rot="120000">
            <a:off x="5191125" y="1979613"/>
            <a:ext cx="3455988" cy="2376487"/>
            <a:chOff x="5191497" y="1979315"/>
            <a:chExt cx="3456384" cy="2376264"/>
          </a:xfrm>
        </p:grpSpPr>
        <p:pic>
          <p:nvPicPr>
            <p:cNvPr id="11268" name="Picture 11" descr="C:\Users\jbarrett\AppData\Local\Microsoft\Windows\Temporary Internet Files\Content.IE5\9U76C9JW\2503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0072" y="1988840"/>
              <a:ext cx="3230562" cy="2212975"/>
            </a:xfrm>
            <a:prstGeom prst="rect">
              <a:avLst/>
            </a:prstGeom>
            <a:noFill/>
            <a:ln w="9525">
              <a:noFill/>
              <a:miter lim="800000"/>
              <a:headEnd/>
              <a:tailEnd/>
            </a:ln>
          </p:spPr>
        </p:pic>
        <p:pic>
          <p:nvPicPr>
            <p:cNvPr id="11269"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r="-4935" b="62601"/>
            <a:stretch>
              <a:fillRect/>
            </a:stretch>
          </p:blipFill>
          <p:spPr bwMode="auto">
            <a:xfrm>
              <a:off x="5191497" y="1979315"/>
              <a:ext cx="3456384" cy="2376264"/>
            </a:xfrm>
            <a:prstGeom prst="rect">
              <a:avLst/>
            </a:prstGeom>
            <a:noFill/>
            <a:ln w="9525">
              <a:noFill/>
              <a:miter lim="800000"/>
              <a:headEnd/>
              <a:tailEnd/>
            </a:ln>
          </p:spPr>
        </p:pic>
      </p:grpSp>
      <p:pic>
        <p:nvPicPr>
          <p:cNvPr id="6" name="Picture 5" descr="yellow-star.png"/>
          <p:cNvPicPr>
            <a:picLocks noChangeAspect="1"/>
          </p:cNvPicPr>
          <p:nvPr/>
        </p:nvPicPr>
        <p:blipFill>
          <a:blip r:embed="rId5" cstate="print"/>
          <a:stretch>
            <a:fillRect/>
          </a:stretch>
        </p:blipFill>
        <p:spPr>
          <a:xfrm>
            <a:off x="5004048" y="0"/>
            <a:ext cx="1449022" cy="1680321"/>
          </a:xfrm>
          <a:prstGeom prst="rect">
            <a:avLst/>
          </a:prstGeom>
        </p:spPr>
      </p:pic>
      <p:pic>
        <p:nvPicPr>
          <p:cNvPr id="7" name="Picture 6" descr="yellow-sta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4288" y="4077072"/>
            <a:ext cx="1063677" cy="1233466"/>
          </a:xfrm>
          <a:prstGeom prst="rect">
            <a:avLst/>
          </a:prstGeom>
        </p:spPr>
      </p:pic>
      <p:pic>
        <p:nvPicPr>
          <p:cNvPr id="8" name="Picture 7" descr="yellow-sta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2080" y="4581128"/>
            <a:ext cx="1063677" cy="1233466"/>
          </a:xfrm>
          <a:prstGeom prst="rect">
            <a:avLst/>
          </a:prstGeom>
        </p:spPr>
      </p:pic>
    </p:spTree>
    <p:extLst>
      <p:ext uri="{BB962C8B-B14F-4D97-AF65-F5344CB8AC3E}">
        <p14:creationId xmlns:p14="http://schemas.microsoft.com/office/powerpoint/2010/main" val="31538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body" sz="half" idx="4294967295"/>
          </p:nvPr>
        </p:nvSpPr>
        <p:spPr>
          <a:xfrm>
            <a:off x="4787900" y="1268413"/>
            <a:ext cx="3673475" cy="5145087"/>
          </a:xfrm>
        </p:spPr>
        <p:txBody>
          <a:bodyPr/>
          <a:lstStyle/>
          <a:p>
            <a:pPr algn="ctr" eaLnBrk="1" hangingPunct="1">
              <a:lnSpc>
                <a:spcPct val="90000"/>
              </a:lnSpc>
              <a:buFontTx/>
              <a:buNone/>
            </a:pPr>
            <a:r>
              <a:rPr lang="en-GB" sz="2400"/>
              <a:t>This is our </a:t>
            </a:r>
            <a:r>
              <a:rPr lang="en-GB" sz="2400" b="1">
                <a:solidFill>
                  <a:srgbClr val="E15A00"/>
                </a:solidFill>
              </a:rPr>
              <a:t>lunch</a:t>
            </a:r>
            <a:r>
              <a:rPr lang="en-GB" sz="2400"/>
              <a:t>. </a:t>
            </a:r>
            <a:br>
              <a:rPr lang="en-GB" sz="2400"/>
            </a:br>
            <a:r>
              <a:rPr lang="en-GB" sz="2400"/>
              <a:t>It is made from </a:t>
            </a:r>
            <a:r>
              <a:rPr lang="en-GB" sz="2400" b="1">
                <a:solidFill>
                  <a:srgbClr val="34B6E4"/>
                </a:solidFill>
              </a:rPr>
              <a:t>onions</a:t>
            </a:r>
            <a:r>
              <a:rPr lang="en-GB" sz="2400"/>
              <a:t>, </a:t>
            </a:r>
            <a:r>
              <a:rPr lang="en-GB" sz="2400" b="1">
                <a:solidFill>
                  <a:srgbClr val="E70033"/>
                </a:solidFill>
              </a:rPr>
              <a:t>tomatoes</a:t>
            </a:r>
            <a:r>
              <a:rPr lang="en-GB" sz="2400"/>
              <a:t>, </a:t>
            </a:r>
            <a:r>
              <a:rPr lang="en-GB" sz="2400" b="1">
                <a:solidFill>
                  <a:srgbClr val="E15A00"/>
                </a:solidFill>
              </a:rPr>
              <a:t>potatoes</a:t>
            </a:r>
            <a:r>
              <a:rPr lang="en-GB" sz="2400"/>
              <a:t> and </a:t>
            </a:r>
            <a:br>
              <a:rPr lang="en-GB" sz="2400"/>
            </a:br>
            <a:r>
              <a:rPr lang="en-GB" sz="2400" b="1">
                <a:solidFill>
                  <a:srgbClr val="8FD400"/>
                </a:solidFill>
              </a:rPr>
              <a:t>green vegetables</a:t>
            </a:r>
            <a:r>
              <a:rPr lang="en-GB" sz="2400"/>
              <a:t>. </a:t>
            </a:r>
          </a:p>
          <a:p>
            <a:pPr algn="ctr" eaLnBrk="1" hangingPunct="1">
              <a:lnSpc>
                <a:spcPct val="90000"/>
              </a:lnSpc>
              <a:buFontTx/>
              <a:buNone/>
            </a:pPr>
            <a:endParaRPr lang="en-US" sz="2400"/>
          </a:p>
          <a:p>
            <a:pPr algn="ctr" eaLnBrk="1" hangingPunct="1">
              <a:lnSpc>
                <a:spcPct val="90000"/>
              </a:lnSpc>
              <a:buFontTx/>
              <a:buNone/>
            </a:pPr>
            <a:r>
              <a:rPr lang="en-US" b="1">
                <a:solidFill>
                  <a:srgbClr val="E70033"/>
                </a:solidFill>
              </a:rPr>
              <a:t>Yummy!</a:t>
            </a:r>
          </a:p>
          <a:p>
            <a:pPr algn="ctr" eaLnBrk="1" hangingPunct="1">
              <a:lnSpc>
                <a:spcPct val="90000"/>
              </a:lnSpc>
              <a:buFontTx/>
              <a:buNone/>
            </a:pPr>
            <a:br>
              <a:rPr lang="en-GB" sz="2400"/>
            </a:br>
            <a:r>
              <a:rPr lang="en-GB" sz="2400"/>
              <a:t>What’s </a:t>
            </a:r>
            <a:r>
              <a:rPr lang="en-GB" sz="2400" b="1">
                <a:solidFill>
                  <a:srgbClr val="8FD400"/>
                </a:solidFill>
              </a:rPr>
              <a:t>your</a:t>
            </a:r>
            <a:r>
              <a:rPr lang="en-GB" sz="2400"/>
              <a:t> </a:t>
            </a:r>
            <a:r>
              <a:rPr lang="en-GB" sz="2400" b="1">
                <a:solidFill>
                  <a:srgbClr val="E70033"/>
                </a:solidFill>
              </a:rPr>
              <a:t>favourite lunch?</a:t>
            </a:r>
            <a:endParaRPr lang="en-US" sz="2400" b="1">
              <a:solidFill>
                <a:srgbClr val="E70033"/>
              </a:solidFill>
            </a:endParaRPr>
          </a:p>
          <a:p>
            <a:pPr algn="ctr" eaLnBrk="1" hangingPunct="1">
              <a:lnSpc>
                <a:spcPct val="90000"/>
              </a:lnSpc>
              <a:buFontTx/>
              <a:buNone/>
            </a:pPr>
            <a:endParaRPr lang="en-US" sz="2400"/>
          </a:p>
          <a:p>
            <a:pPr algn="ctr" eaLnBrk="1" hangingPunct="1">
              <a:lnSpc>
                <a:spcPct val="90000"/>
              </a:lnSpc>
              <a:buFontTx/>
              <a:buNone/>
            </a:pPr>
            <a:endParaRPr lang="en-US" sz="2400"/>
          </a:p>
        </p:txBody>
      </p:sp>
      <p:grpSp>
        <p:nvGrpSpPr>
          <p:cNvPr id="12291" name="Group 5"/>
          <p:cNvGrpSpPr>
            <a:grpSpLocks/>
          </p:cNvGrpSpPr>
          <p:nvPr/>
        </p:nvGrpSpPr>
        <p:grpSpPr bwMode="auto">
          <a:xfrm rot="-120000">
            <a:off x="755650" y="1754188"/>
            <a:ext cx="3240088" cy="2303462"/>
            <a:chOff x="755576" y="1753766"/>
            <a:chExt cx="3240360" cy="2304256"/>
          </a:xfrm>
        </p:grpSpPr>
        <p:pic>
          <p:nvPicPr>
            <p:cNvPr id="12292" name="Picture 2" descr="C:\Users\gsalter\AppData\Local\Microsoft\Windows\Temporary Internet Files\Content.IE5\CNHUO62G\2502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 y="1773238"/>
              <a:ext cx="3201988" cy="2192337"/>
            </a:xfrm>
            <a:prstGeom prst="rect">
              <a:avLst/>
            </a:prstGeom>
            <a:noFill/>
            <a:ln w="9525">
              <a:noFill/>
              <a:miter lim="800000"/>
              <a:headEnd/>
              <a:tailEnd/>
            </a:ln>
          </p:spPr>
        </p:pic>
        <p:pic>
          <p:nvPicPr>
            <p:cNvPr id="12293"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b="63651"/>
            <a:stretch>
              <a:fillRect/>
            </a:stretch>
          </p:blipFill>
          <p:spPr bwMode="auto">
            <a:xfrm>
              <a:off x="755576" y="1753766"/>
              <a:ext cx="3240360" cy="2304256"/>
            </a:xfrm>
            <a:prstGeom prst="rect">
              <a:avLst/>
            </a:prstGeom>
            <a:noFill/>
            <a:ln w="9525">
              <a:noFill/>
              <a:miter lim="800000"/>
              <a:headEnd/>
              <a:tailEnd/>
            </a:ln>
          </p:spPr>
        </p:pic>
      </p:grpSp>
      <p:pic>
        <p:nvPicPr>
          <p:cNvPr id="6" name="Picture 5" descr="white-star.png"/>
          <p:cNvPicPr>
            <a:picLocks noChangeAspect="1"/>
          </p:cNvPicPr>
          <p:nvPr/>
        </p:nvPicPr>
        <p:blipFill>
          <a:blip r:embed="rId5" cstate="print"/>
          <a:stretch>
            <a:fillRect/>
          </a:stretch>
        </p:blipFill>
        <p:spPr>
          <a:xfrm>
            <a:off x="323528" y="3645024"/>
            <a:ext cx="2028825" cy="2352675"/>
          </a:xfrm>
          <a:prstGeom prst="rect">
            <a:avLst/>
          </a:prstGeom>
        </p:spPr>
      </p:pic>
    </p:spTree>
    <p:extLst>
      <p:ext uri="{BB962C8B-B14F-4D97-AF65-F5344CB8AC3E}">
        <p14:creationId xmlns:p14="http://schemas.microsoft.com/office/powerpoint/2010/main" val="11772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body" sz="half" idx="4294967295"/>
          </p:nvPr>
        </p:nvSpPr>
        <p:spPr>
          <a:xfrm>
            <a:off x="4932363" y="1341438"/>
            <a:ext cx="3609975" cy="5000625"/>
          </a:xfrm>
        </p:spPr>
        <p:txBody>
          <a:bodyPr/>
          <a:lstStyle/>
          <a:p>
            <a:pPr algn="ctr" eaLnBrk="1" hangingPunct="1">
              <a:buFontTx/>
              <a:buNone/>
            </a:pPr>
            <a:r>
              <a:rPr lang="en-US" sz="2400"/>
              <a:t>I </a:t>
            </a:r>
            <a:r>
              <a:rPr lang="en-US" sz="2400" b="1">
                <a:solidFill>
                  <a:srgbClr val="E70033"/>
                </a:solidFill>
              </a:rPr>
              <a:t>hope</a:t>
            </a:r>
            <a:r>
              <a:rPr lang="en-US" sz="2400"/>
              <a:t> you </a:t>
            </a:r>
            <a:r>
              <a:rPr lang="en-US" sz="2400" b="1">
                <a:solidFill>
                  <a:srgbClr val="34B6E4"/>
                </a:solidFill>
              </a:rPr>
              <a:t>enjoyed</a:t>
            </a:r>
            <a:r>
              <a:rPr lang="en-US" sz="2400"/>
              <a:t> reading my </a:t>
            </a:r>
            <a:r>
              <a:rPr lang="en-US" sz="2400" b="1">
                <a:solidFill>
                  <a:srgbClr val="E15A00"/>
                </a:solidFill>
              </a:rPr>
              <a:t>story</a:t>
            </a:r>
            <a:r>
              <a:rPr lang="en-US" sz="2400"/>
              <a:t>.</a:t>
            </a:r>
          </a:p>
          <a:p>
            <a:pPr algn="ctr" eaLnBrk="1" hangingPunct="1">
              <a:buFontTx/>
              <a:buNone/>
            </a:pPr>
            <a:endParaRPr lang="en-US" sz="2400"/>
          </a:p>
          <a:p>
            <a:pPr algn="ctr" eaLnBrk="1" hangingPunct="1">
              <a:buFontTx/>
              <a:buNone/>
            </a:pPr>
            <a:r>
              <a:rPr lang="en-US" sz="2400"/>
              <a:t>We live </a:t>
            </a:r>
            <a:r>
              <a:rPr lang="en-US" sz="2400" b="1">
                <a:solidFill>
                  <a:srgbClr val="E15A00"/>
                </a:solidFill>
              </a:rPr>
              <a:t>far </a:t>
            </a:r>
            <a:br>
              <a:rPr lang="en-US" sz="2400" b="1">
                <a:solidFill>
                  <a:srgbClr val="E15A00"/>
                </a:solidFill>
              </a:rPr>
            </a:br>
            <a:r>
              <a:rPr lang="en-US" sz="2400" b="1">
                <a:solidFill>
                  <a:srgbClr val="E15A00"/>
                </a:solidFill>
              </a:rPr>
              <a:t>apart</a:t>
            </a:r>
            <a:r>
              <a:rPr lang="en-US" sz="2400"/>
              <a:t> but we </a:t>
            </a:r>
            <a:br>
              <a:rPr lang="en-US" sz="2400"/>
            </a:br>
            <a:r>
              <a:rPr lang="en-US" sz="2400"/>
              <a:t>are </a:t>
            </a:r>
            <a:r>
              <a:rPr lang="en-US" sz="2400" b="1">
                <a:solidFill>
                  <a:srgbClr val="E70033"/>
                </a:solidFill>
              </a:rPr>
              <a:t>neighbours</a:t>
            </a:r>
            <a:r>
              <a:rPr lang="en-US" sz="2400"/>
              <a:t>. </a:t>
            </a:r>
            <a:br>
              <a:rPr lang="en-US" sz="2400"/>
            </a:br>
            <a:endParaRPr lang="en-US" sz="2400"/>
          </a:p>
          <a:p>
            <a:pPr algn="ctr" eaLnBrk="1" hangingPunct="1">
              <a:buFontTx/>
              <a:buNone/>
            </a:pPr>
            <a:r>
              <a:rPr lang="en-US" sz="2400"/>
              <a:t>We all </a:t>
            </a:r>
            <a:r>
              <a:rPr lang="en-US" sz="2400" b="1">
                <a:solidFill>
                  <a:srgbClr val="E70033"/>
                </a:solidFill>
              </a:rPr>
              <a:t>belong</a:t>
            </a:r>
            <a:r>
              <a:rPr lang="en-US" sz="2400"/>
              <a:t> to </a:t>
            </a:r>
            <a:br>
              <a:rPr lang="en-US" sz="2400"/>
            </a:br>
            <a:r>
              <a:rPr lang="en-US" sz="2400" b="1">
                <a:solidFill>
                  <a:srgbClr val="34B6E4"/>
                </a:solidFill>
              </a:rPr>
              <a:t>one world </a:t>
            </a:r>
            <a:r>
              <a:rPr lang="en-US" sz="2400"/>
              <a:t>and </a:t>
            </a:r>
            <a:br>
              <a:rPr lang="en-US" sz="2400"/>
            </a:br>
            <a:r>
              <a:rPr lang="en-US" sz="2400" b="1">
                <a:solidFill>
                  <a:srgbClr val="8FD400"/>
                </a:solidFill>
              </a:rPr>
              <a:t>one family</a:t>
            </a:r>
            <a:r>
              <a:rPr lang="en-US" sz="2400"/>
              <a:t>. </a:t>
            </a:r>
          </a:p>
        </p:txBody>
      </p:sp>
      <p:grpSp>
        <p:nvGrpSpPr>
          <p:cNvPr id="13315" name="Group 4"/>
          <p:cNvGrpSpPr>
            <a:grpSpLocks/>
          </p:cNvGrpSpPr>
          <p:nvPr/>
        </p:nvGrpSpPr>
        <p:grpSpPr bwMode="auto">
          <a:xfrm rot="120000">
            <a:off x="574675" y="1538288"/>
            <a:ext cx="3457575" cy="2419350"/>
            <a:chOff x="654993" y="1537742"/>
            <a:chExt cx="3456384" cy="2419697"/>
          </a:xfrm>
        </p:grpSpPr>
        <p:pic>
          <p:nvPicPr>
            <p:cNvPr id="13316" name="Picture 11" descr="C:\Users\jbarrett\AppData\Local\Microsoft\Windows\Temporary Internet Files\Content.IE5\9U76C9JW\25047[2].jpg"/>
            <p:cNvPicPr>
              <a:picLocks noChangeAspect="1" noChangeArrowheads="1"/>
            </p:cNvPicPr>
            <p:nvPr/>
          </p:nvPicPr>
          <p:blipFill>
            <a:blip r:embed="rId3" cstate="print"/>
            <a:srcRect/>
            <a:stretch>
              <a:fillRect/>
            </a:stretch>
          </p:blipFill>
          <p:spPr bwMode="auto">
            <a:xfrm>
              <a:off x="684213" y="1557338"/>
              <a:ext cx="3382962" cy="2303462"/>
            </a:xfrm>
            <a:prstGeom prst="rect">
              <a:avLst/>
            </a:prstGeom>
            <a:noFill/>
            <a:ln w="9525">
              <a:noFill/>
              <a:miter lim="800000"/>
              <a:headEnd/>
              <a:tailEnd/>
            </a:ln>
          </p:spPr>
        </p:pic>
        <p:pic>
          <p:nvPicPr>
            <p:cNvPr id="13317"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b="63651"/>
            <a:stretch>
              <a:fillRect/>
            </a:stretch>
          </p:blipFill>
          <p:spPr bwMode="auto">
            <a:xfrm>
              <a:off x="654993" y="1537742"/>
              <a:ext cx="3456384" cy="2419697"/>
            </a:xfrm>
            <a:prstGeom prst="rect">
              <a:avLst/>
            </a:prstGeom>
            <a:noFill/>
            <a:ln w="9525">
              <a:noFill/>
              <a:miter lim="800000"/>
              <a:headEnd/>
              <a:tailEnd/>
            </a:ln>
          </p:spPr>
        </p:pic>
      </p:grpSp>
      <p:pic>
        <p:nvPicPr>
          <p:cNvPr id="6" name="Picture 5" descr="little-girl-and-worl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4236233"/>
            <a:ext cx="2087895" cy="2621767"/>
          </a:xfrm>
          <a:prstGeom prst="rect">
            <a:avLst/>
          </a:prstGeom>
        </p:spPr>
      </p:pic>
    </p:spTree>
    <p:extLst>
      <p:ext uri="{BB962C8B-B14F-4D97-AF65-F5344CB8AC3E}">
        <p14:creationId xmlns:p14="http://schemas.microsoft.com/office/powerpoint/2010/main" val="31628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9538" y="908050"/>
            <a:ext cx="184150" cy="76993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itchFamily="34" charset="0"/>
              <a:ea typeface="+mn-ea"/>
              <a:cs typeface="verdana" pitchFamily="34" charset="0"/>
            </a:endParaRPr>
          </a:p>
        </p:txBody>
      </p:sp>
      <p:pic>
        <p:nvPicPr>
          <p:cNvPr id="14339" name="Picture 4"/>
          <p:cNvPicPr>
            <a:picLocks noChangeAspect="1" noChangeArrowheads="1"/>
          </p:cNvPicPr>
          <p:nvPr/>
        </p:nvPicPr>
        <p:blipFill>
          <a:blip r:embed="rId3" cstate="print"/>
          <a:srcRect/>
          <a:stretch>
            <a:fillRect/>
          </a:stretch>
        </p:blipFill>
        <p:spPr bwMode="auto">
          <a:xfrm>
            <a:off x="5508625" y="1268413"/>
            <a:ext cx="2401888" cy="1852612"/>
          </a:xfrm>
          <a:prstGeom prst="rect">
            <a:avLst/>
          </a:prstGeom>
          <a:noFill/>
          <a:ln w="9525">
            <a:noFill/>
            <a:miter lim="800000"/>
            <a:headEnd/>
            <a:tailEnd/>
          </a:ln>
        </p:spPr>
      </p:pic>
      <p:pic>
        <p:nvPicPr>
          <p:cNvPr id="14340" name="Picture 6" descr="page 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763"/>
            <a:ext cx="9144000" cy="6848475"/>
          </a:xfrm>
          <a:prstGeom prst="rect">
            <a:avLst/>
          </a:prstGeom>
          <a:noFill/>
          <a:ln w="9525">
            <a:noFill/>
            <a:miter lim="800000"/>
            <a:headEnd/>
            <a:tailEnd/>
          </a:ln>
        </p:spPr>
      </p:pic>
      <p:pic>
        <p:nvPicPr>
          <p:cNvPr id="10" name="Picture 9" descr="title pag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9108"/>
            <a:ext cx="9144000" cy="6848892"/>
          </a:xfrm>
          <a:prstGeom prst="rect">
            <a:avLst/>
          </a:prstGeom>
        </p:spPr>
      </p:pic>
      <p:pic>
        <p:nvPicPr>
          <p:cNvPr id="14342" name="Picture 14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 y="6319837"/>
            <a:ext cx="9144000" cy="538163"/>
          </a:xfrm>
          <a:prstGeom prst="rect">
            <a:avLst/>
          </a:prstGeom>
          <a:noFill/>
          <a:ln w="9525">
            <a:noFill/>
            <a:miter lim="800000"/>
            <a:headEnd/>
            <a:tailEnd/>
          </a:ln>
        </p:spPr>
      </p:pic>
      <p:sp>
        <p:nvSpPr>
          <p:cNvPr id="14341" name="Rectangle 6"/>
          <p:cNvSpPr>
            <a:spLocks noGrp="1" noChangeArrowheads="1"/>
          </p:cNvSpPr>
          <p:nvPr>
            <p:ph type="body" sz="half" idx="4294967295"/>
          </p:nvPr>
        </p:nvSpPr>
        <p:spPr>
          <a:xfrm>
            <a:off x="2699792" y="4437112"/>
            <a:ext cx="3609975" cy="1257300"/>
          </a:xfrm>
        </p:spPr>
        <p:txBody>
          <a:bodyPr/>
          <a:lstStyle/>
          <a:p>
            <a:pPr algn="ctr" eaLnBrk="1" hangingPunct="1">
              <a:buFontTx/>
              <a:buNone/>
            </a:pPr>
            <a:endParaRPr lang="en-GB" b="1" dirty="0"/>
          </a:p>
          <a:p>
            <a:pPr algn="ctr" eaLnBrk="1" hangingPunct="1">
              <a:buFontTx/>
              <a:buNone/>
            </a:pPr>
            <a:endParaRPr lang="en-US" dirty="0"/>
          </a:p>
          <a:p>
            <a:pPr algn="ctr" eaLnBrk="1" hangingPunct="1">
              <a:buFontTx/>
              <a:buNone/>
            </a:pPr>
            <a:endParaRPr lang="en-US" sz="1100" dirty="0"/>
          </a:p>
          <a:p>
            <a:pPr algn="ctr" eaLnBrk="1" hangingPunct="1">
              <a:buFontTx/>
              <a:buNone/>
            </a:pPr>
            <a:r>
              <a:rPr lang="en-US" sz="1100" dirty="0"/>
              <a:t>Photographs by: </a:t>
            </a:r>
            <a:r>
              <a:rPr lang="en-GB" sz="1100" dirty="0"/>
              <a:t>Annie </a:t>
            </a:r>
            <a:r>
              <a:rPr lang="en-GB" sz="1100" dirty="0" err="1"/>
              <a:t>Bungeroth</a:t>
            </a:r>
            <a:endParaRPr lang="en-GB" sz="1100" dirty="0"/>
          </a:p>
          <a:p>
            <a:pPr algn="ctr" eaLnBrk="1" hangingPunct="1">
              <a:buFontTx/>
              <a:buNone/>
            </a:pPr>
            <a:r>
              <a:rPr lang="en-GB" sz="1100" dirty="0"/>
              <a:t>Illustrations: Per </a:t>
            </a:r>
            <a:r>
              <a:rPr lang="en-GB" sz="1100" dirty="0" err="1"/>
              <a:t>Karlen</a:t>
            </a:r>
            <a:endParaRPr lang="en-GB" sz="1100" dirty="0"/>
          </a:p>
          <a:p>
            <a:pPr algn="ctr" eaLnBrk="1" hangingPunct="1">
              <a:buFontTx/>
              <a:buNone/>
            </a:pPr>
            <a:r>
              <a:rPr lang="en-GB" sz="1800" dirty="0"/>
              <a:t> </a:t>
            </a:r>
            <a:endParaRPr lang="en-US" sz="1800" dirty="0"/>
          </a:p>
          <a:p>
            <a:pPr algn="ctr" eaLnBrk="1" hangingPunct="1">
              <a:buFontTx/>
              <a:buNone/>
            </a:pPr>
            <a:endParaRPr lang="en-US" dirty="0"/>
          </a:p>
        </p:txBody>
      </p:sp>
      <p:pic>
        <p:nvPicPr>
          <p:cNvPr id="11" name="Picture 10" descr="kids-in-circl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005064"/>
            <a:ext cx="2898496" cy="2397426"/>
          </a:xfrm>
          <a:prstGeom prst="rect">
            <a:avLst/>
          </a:prstGeom>
        </p:spPr>
      </p:pic>
      <p:pic>
        <p:nvPicPr>
          <p:cNvPr id="12" name="Picture 11" descr="shooting-star.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84168" y="0"/>
            <a:ext cx="2383374" cy="1674689"/>
          </a:xfrm>
          <a:prstGeom prst="rect">
            <a:avLst/>
          </a:prstGeom>
        </p:spPr>
      </p:pic>
    </p:spTree>
    <p:extLst>
      <p:ext uri="{BB962C8B-B14F-4D97-AF65-F5344CB8AC3E}">
        <p14:creationId xmlns:p14="http://schemas.microsoft.com/office/powerpoint/2010/main" val="429362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036827-A08A-8042-B1E9-CB18CAF2C71F}"/>
              </a:ext>
            </a:extLst>
          </p:cNvPr>
          <p:cNvSpPr/>
          <p:nvPr/>
        </p:nvSpPr>
        <p:spPr>
          <a:xfrm>
            <a:off x="293297" y="686582"/>
            <a:ext cx="8540151" cy="5478423"/>
          </a:xfrm>
          <a:prstGeom prst="rect">
            <a:avLst/>
          </a:prstGeom>
        </p:spPr>
        <p:txBody>
          <a:bodyPr wrap="square">
            <a:spAutoFit/>
          </a:bodyPr>
          <a:lstStyle/>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SOME KEY QUESTIONS TO TALK ABOUT: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Where does Marie-</a:t>
            </a:r>
            <a:r>
              <a:rPr lang="en-GB" sz="2400" dirty="0" err="1">
                <a:latin typeface="Calibri" panose="020F0502020204030204" pitchFamily="34" charset="0"/>
                <a:ea typeface="Calibri" panose="020F0502020204030204" pitchFamily="34" charset="0"/>
                <a:cs typeface="Times New Roman" panose="02020603050405020304" pitchFamily="18" charset="0"/>
              </a:rPr>
              <a:t>Dorianne</a:t>
            </a:r>
            <a:r>
              <a:rPr lang="en-GB" sz="2400" dirty="0">
                <a:latin typeface="Calibri" panose="020F0502020204030204" pitchFamily="34" charset="0"/>
                <a:ea typeface="Calibri" panose="020F0502020204030204" pitchFamily="34" charset="0"/>
                <a:cs typeface="Times New Roman" panose="02020603050405020304" pitchFamily="18" charset="0"/>
              </a:rPr>
              <a:t> live? </a:t>
            </a:r>
          </a:p>
          <a:p>
            <a:pPr marL="342900" lvl="0" indent="-342900">
              <a:spcAft>
                <a:spcPts val="0"/>
              </a:spcAft>
              <a:buClr>
                <a:srgbClr val="5E74D4"/>
              </a:buClr>
              <a:buSzPts val="1400"/>
              <a:buFont typeface="Times New Roman" panose="02020603050405020304" pitchFamily="18" charset="0"/>
              <a:buChar char="Q"/>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old is she?</a:t>
            </a:r>
          </a:p>
          <a:p>
            <a:pPr marL="342900" lvl="0" indent="-342900">
              <a:spcAft>
                <a:spcPts val="0"/>
              </a:spcAft>
              <a:buClr>
                <a:srgbClr val="5E74D4"/>
              </a:buClr>
              <a:buSzPts val="1400"/>
              <a:buFont typeface="Times New Roman" panose="02020603050405020304" pitchFamily="18" charset="0"/>
              <a:buChar char="Q"/>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is Marie-</a:t>
            </a:r>
            <a:r>
              <a:rPr lang="en-GB" sz="2400" dirty="0" err="1">
                <a:latin typeface="Calibri" panose="020F0502020204030204" pitchFamily="34" charset="0"/>
                <a:ea typeface="Calibri" panose="020F0502020204030204" pitchFamily="34" charset="0"/>
                <a:cs typeface="Times New Roman" panose="02020603050405020304" pitchFamily="18" charset="0"/>
              </a:rPr>
              <a:t>Dorianne</a:t>
            </a:r>
            <a:r>
              <a:rPr lang="en-GB" sz="2400" dirty="0">
                <a:latin typeface="Calibri" panose="020F0502020204030204" pitchFamily="34" charset="0"/>
                <a:ea typeface="Calibri" panose="020F0502020204030204" pitchFamily="34" charset="0"/>
                <a:cs typeface="Times New Roman" panose="02020603050405020304" pitchFamily="18" charset="0"/>
              </a:rPr>
              <a:t> like you?</a:t>
            </a:r>
          </a:p>
          <a:p>
            <a:pPr marL="342900" lvl="0" indent="-342900">
              <a:spcAft>
                <a:spcPts val="0"/>
              </a:spcAft>
              <a:buClr>
                <a:srgbClr val="5E74D4"/>
              </a:buClr>
              <a:buSzPts val="1400"/>
              <a:buFont typeface="Times New Roman" panose="02020603050405020304" pitchFamily="18" charset="0"/>
              <a:buChar char="Q"/>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Marie-</a:t>
            </a:r>
            <a:r>
              <a:rPr lang="en-GB" sz="2400" dirty="0" err="1">
                <a:latin typeface="Calibri" panose="020F0502020204030204" pitchFamily="34" charset="0"/>
                <a:ea typeface="Calibri" panose="020F0502020204030204" pitchFamily="34" charset="0"/>
                <a:cs typeface="Times New Roman" panose="02020603050405020304" pitchFamily="18" charset="0"/>
              </a:rPr>
              <a:t>Dorianne</a:t>
            </a:r>
            <a:r>
              <a:rPr lang="en-GB" sz="2400" dirty="0">
                <a:latin typeface="Calibri" panose="020F0502020204030204" pitchFamily="34" charset="0"/>
                <a:ea typeface="Calibri" panose="020F0502020204030204" pitchFamily="34" charset="0"/>
                <a:cs typeface="Times New Roman" panose="02020603050405020304" pitchFamily="18" charset="0"/>
              </a:rPr>
              <a:t> is not your next-door neighbour; she isn’t a neighbour in your class; she isn’t a neighbour in your school. Why do you think Marie-</a:t>
            </a:r>
            <a:r>
              <a:rPr lang="en-GB" sz="2400" dirty="0" err="1">
                <a:latin typeface="Calibri" panose="020F0502020204030204" pitchFamily="34" charset="0"/>
                <a:ea typeface="Calibri" panose="020F0502020204030204" pitchFamily="34" charset="0"/>
                <a:cs typeface="Times New Roman" panose="02020603050405020304" pitchFamily="18" charset="0"/>
              </a:rPr>
              <a:t>Dorianne</a:t>
            </a:r>
            <a:r>
              <a:rPr lang="en-GB" sz="2400" dirty="0">
                <a:latin typeface="Calibri" panose="020F0502020204030204" pitchFamily="34" charset="0"/>
                <a:ea typeface="Calibri" panose="020F0502020204030204" pitchFamily="34" charset="0"/>
                <a:cs typeface="Times New Roman" panose="02020603050405020304" pitchFamily="18" charset="0"/>
              </a:rPr>
              <a:t> is your neighbour?</a:t>
            </a:r>
          </a:p>
          <a:p>
            <a:pPr marL="342900" lvl="0" indent="-342900">
              <a:spcAft>
                <a:spcPts val="0"/>
              </a:spcAft>
              <a:buClr>
                <a:srgbClr val="5E74D4"/>
              </a:buClr>
              <a:buSzPts val="1400"/>
              <a:buFont typeface="Times New Roman" panose="02020603050405020304" pitchFamily="18" charset="0"/>
              <a:buChar char="Q"/>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CAFOD helps our neighbours around the world, particularly those who are poor. How has CAFOD helped Marie-</a:t>
            </a:r>
            <a:r>
              <a:rPr lang="en-GB" sz="2400" dirty="0" err="1">
                <a:latin typeface="Calibri" panose="020F0502020204030204" pitchFamily="34" charset="0"/>
                <a:ea typeface="Calibri" panose="020F0502020204030204" pitchFamily="34" charset="0"/>
                <a:cs typeface="Times New Roman" panose="02020603050405020304" pitchFamily="18" charset="0"/>
              </a:rPr>
              <a:t>Dorianne’s</a:t>
            </a:r>
            <a:r>
              <a:rPr lang="en-GB" sz="2400" dirty="0">
                <a:latin typeface="Calibri" panose="020F0502020204030204" pitchFamily="34" charset="0"/>
                <a:ea typeface="Calibri" panose="020F0502020204030204" pitchFamily="34" charset="0"/>
                <a:cs typeface="Times New Roman" panose="02020603050405020304" pitchFamily="18" charset="0"/>
              </a:rPr>
              <a:t> family?</a:t>
            </a:r>
          </a:p>
        </p:txBody>
      </p:sp>
    </p:spTree>
    <p:extLst>
      <p:ext uri="{BB962C8B-B14F-4D97-AF65-F5344CB8AC3E}">
        <p14:creationId xmlns:p14="http://schemas.microsoft.com/office/powerpoint/2010/main" val="158672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6755D-EF3C-3242-8C32-2CD9ACC2C109}"/>
              </a:ext>
            </a:extLst>
          </p:cNvPr>
          <p:cNvSpPr/>
          <p:nvPr/>
        </p:nvSpPr>
        <p:spPr>
          <a:xfrm>
            <a:off x="586595" y="1839356"/>
            <a:ext cx="8195093" cy="3539430"/>
          </a:xfrm>
          <a:prstGeom prst="rect">
            <a:avLst/>
          </a:prstGeom>
        </p:spPr>
        <p:txBody>
          <a:bodyPr wrap="square">
            <a:spAutoFit/>
          </a:bodyPr>
          <a:lstStyle/>
          <a:p>
            <a:pPr marL="342900" lvl="0" indent="-342900">
              <a:spcAft>
                <a:spcPts val="0"/>
              </a:spcAft>
              <a:buClr>
                <a:srgbClr val="92D050"/>
              </a:buClr>
              <a:buSzPts val="1400"/>
              <a:buFont typeface="Wingdings 3" pitchFamily="2" charset="2"/>
              <a:buChar char=""/>
            </a:pPr>
            <a:r>
              <a:rPr lang="en-GB" sz="3200" dirty="0">
                <a:latin typeface="Calibri" panose="020F0502020204030204" pitchFamily="34" charset="0"/>
                <a:ea typeface="Calibri" panose="020F0502020204030204" pitchFamily="34" charset="0"/>
                <a:cs typeface="Times New Roman" panose="02020603050405020304" pitchFamily="18" charset="0"/>
              </a:rPr>
              <a:t>Draw a picture of your friend  and write about how they are a neighbour to you.</a:t>
            </a:r>
          </a:p>
          <a:p>
            <a:pPr marL="457200">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For example:</a:t>
            </a:r>
          </a:p>
          <a:p>
            <a:pPr marL="742950" lvl="1" indent="-285750">
              <a:spcAft>
                <a:spcPts val="0"/>
              </a:spcAft>
              <a:buFont typeface="Calibri" panose="020F0502020204030204" pitchFamily="34" charset="0"/>
              <a:buChar char="•"/>
            </a:pPr>
            <a:r>
              <a:rPr lang="en-GB" sz="3200" i="1" dirty="0">
                <a:latin typeface="Calibri" panose="020F0502020204030204" pitchFamily="34" charset="0"/>
                <a:ea typeface="Calibri" panose="020F0502020204030204" pitchFamily="34" charset="0"/>
                <a:cs typeface="Times New Roman" panose="02020603050405020304" pitchFamily="18" charset="0"/>
              </a:rPr>
              <a:t>Daniel is my neighbour because he takes care of me on the playground.</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alibri" panose="020F0502020204030204" pitchFamily="34" charset="0"/>
              <a:buChar char="•"/>
            </a:pPr>
            <a:r>
              <a:rPr lang="en-GB" sz="3200" i="1" dirty="0">
                <a:latin typeface="Calibri" panose="020F0502020204030204" pitchFamily="34" charset="0"/>
                <a:ea typeface="Calibri" panose="020F0502020204030204" pitchFamily="34" charset="0"/>
                <a:cs typeface="Times New Roman" panose="02020603050405020304" pitchFamily="18" charset="0"/>
              </a:rPr>
              <a:t>Sophie is my neighbour because she plays with me in the role-play area.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D8E38E4-7A06-844B-BC55-B815B015F839}"/>
              </a:ext>
            </a:extLst>
          </p:cNvPr>
          <p:cNvSpPr/>
          <p:nvPr/>
        </p:nvSpPr>
        <p:spPr>
          <a:xfrm>
            <a:off x="386077" y="431169"/>
            <a:ext cx="61289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Show your learning…</a:t>
            </a:r>
          </a:p>
        </p:txBody>
      </p:sp>
    </p:spTree>
    <p:extLst>
      <p:ext uri="{BB962C8B-B14F-4D97-AF65-F5344CB8AC3E}">
        <p14:creationId xmlns:p14="http://schemas.microsoft.com/office/powerpoint/2010/main" val="275221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044E70-0A1B-BC49-9BEB-142C633C92C3}"/>
              </a:ext>
            </a:extLst>
          </p:cNvPr>
          <p:cNvSpPr/>
          <p:nvPr/>
        </p:nvSpPr>
        <p:spPr>
          <a:xfrm>
            <a:off x="258791" y="632352"/>
            <a:ext cx="8729933" cy="5047536"/>
          </a:xfrm>
          <a:prstGeom prst="rect">
            <a:avLst/>
          </a:prstGeom>
        </p:spPr>
        <p:txBody>
          <a:bodyPr wrap="square">
            <a:spAutoFit/>
          </a:bodyPr>
          <a:lstStyle/>
          <a:p>
            <a:pPr algn="ctr">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REVEAL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400" dirty="0">
                <a:solidFill>
                  <a:srgbClr val="231F20"/>
                </a:solidFill>
                <a:latin typeface="Calibri" panose="020F0502020204030204" pitchFamily="34" charset="0"/>
                <a:ea typeface="Calibri" panose="020F0502020204030204" pitchFamily="34" charset="0"/>
                <a:cs typeface="Calibri" panose="020F0502020204030204" pitchFamily="34" charset="0"/>
              </a:rPr>
              <a:t>Everyone is our neighbour and is loved by God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CONTENT: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scripture – tradition – prayers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STANDARD INDICATOR</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a:t>
            </a:r>
            <a:r>
              <a:rPr lang="en-GB" b="1" dirty="0">
                <a:latin typeface="Calibri" panose="020F0502020204030204" pitchFamily="34" charset="0"/>
                <a:ea typeface="Calibri" panose="020F0502020204030204" pitchFamily="34" charset="0"/>
                <a:cs typeface="Times New Roman" panose="02020603050405020304" pitchFamily="18" charset="0"/>
              </a:rPr>
              <a:t>recognise </a:t>
            </a:r>
            <a:r>
              <a:rPr lang="en-GB" dirty="0">
                <a:latin typeface="Calibri" panose="020F0502020204030204" pitchFamily="34" charset="0"/>
                <a:ea typeface="Calibri" panose="020F0502020204030204" pitchFamily="34" charset="0"/>
                <a:cs typeface="Times New Roman" panose="02020603050405020304" pitchFamily="18" charset="0"/>
              </a:rPr>
              <a:t>that everyone is our neighbour and is loved by God.</a:t>
            </a: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a:t>
            </a:r>
            <a:r>
              <a:rPr lang="en-GB" b="1" dirty="0">
                <a:latin typeface="Calibri" panose="020F0502020204030204" pitchFamily="34" charset="0"/>
                <a:ea typeface="Calibri" panose="020F0502020204030204" pitchFamily="34" charset="0"/>
                <a:cs typeface="Times New Roman" panose="02020603050405020304" pitchFamily="18" charset="0"/>
              </a:rPr>
              <a:t>recognise </a:t>
            </a:r>
            <a:r>
              <a:rPr lang="en-GB" dirty="0">
                <a:latin typeface="Calibri" panose="020F0502020204030204" pitchFamily="34" charset="0"/>
                <a:ea typeface="Calibri" panose="020F0502020204030204" pitchFamily="34" charset="0"/>
                <a:cs typeface="Times New Roman" panose="02020603050405020304" pitchFamily="18" charset="0"/>
              </a:rPr>
              <a:t>that because of their religion people act fairly towards others. </a:t>
            </a: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a:t>
            </a:r>
            <a:r>
              <a:rPr lang="en-GB" b="1" dirty="0">
                <a:latin typeface="Calibri" panose="020F0502020204030204" pitchFamily="34" charset="0"/>
                <a:ea typeface="Calibri" panose="020F0502020204030204" pitchFamily="34" charset="0"/>
                <a:cs typeface="Times New Roman" panose="02020603050405020304" pitchFamily="18" charset="0"/>
              </a:rPr>
              <a:t>retell </a:t>
            </a:r>
            <a:r>
              <a:rPr lang="en-GB" dirty="0">
                <a:latin typeface="Calibri" panose="020F0502020204030204" pitchFamily="34" charset="0"/>
                <a:ea typeface="Calibri" panose="020F0502020204030204" pitchFamily="34" charset="0"/>
                <a:cs typeface="Times New Roman" panose="02020603050405020304" pitchFamily="18" charset="0"/>
              </a:rPr>
              <a:t>special stories about Jesus and his friends.</a:t>
            </a: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a:t>
            </a:r>
            <a:r>
              <a:rPr lang="en-GB" b="1" dirty="0">
                <a:latin typeface="Calibri" panose="020F0502020204030204" pitchFamily="34" charset="0"/>
                <a:ea typeface="Calibri" panose="020F0502020204030204" pitchFamily="34" charset="0"/>
                <a:cs typeface="Times New Roman" panose="02020603050405020304" pitchFamily="18" charset="0"/>
              </a:rPr>
              <a:t>describe </a:t>
            </a:r>
            <a:r>
              <a:rPr lang="en-GB" dirty="0">
                <a:latin typeface="Calibri" panose="020F0502020204030204" pitchFamily="34" charset="0"/>
                <a:ea typeface="Calibri" panose="020F0502020204030204" pitchFamily="34" charset="0"/>
                <a:cs typeface="Times New Roman" panose="02020603050405020304" pitchFamily="18" charset="0"/>
              </a:rPr>
              <a:t>some ways in which religion is lived out by believers. </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KEY WORDS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231F20"/>
                </a:solidFill>
                <a:latin typeface="Calibri" panose="020F0502020204030204" pitchFamily="34" charset="0"/>
                <a:ea typeface="Calibri" panose="020F0502020204030204" pitchFamily="34" charset="0"/>
                <a:cs typeface="Calibri" panose="020F0502020204030204" pitchFamily="34" charset="0"/>
              </a:rPr>
              <a:t>global, neighbour, Fairtrade family, psalm, share, family, Samaritan, parable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719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5ACFFE-AFAA-4243-9FE3-FF1B41BACA99}"/>
              </a:ext>
            </a:extLst>
          </p:cNvPr>
          <p:cNvPicPr>
            <a:picLocks noChangeAspect="1"/>
          </p:cNvPicPr>
          <p:nvPr/>
        </p:nvPicPr>
        <p:blipFill>
          <a:blip r:embed="rId3"/>
          <a:stretch>
            <a:fillRect/>
          </a:stretch>
        </p:blipFill>
        <p:spPr>
          <a:xfrm>
            <a:off x="6019755" y="3348180"/>
            <a:ext cx="2152046" cy="2152046"/>
          </a:xfrm>
          <a:prstGeom prst="rect">
            <a:avLst/>
          </a:prstGeom>
        </p:spPr>
      </p:pic>
      <p:pic>
        <p:nvPicPr>
          <p:cNvPr id="5" name="Picture 4">
            <a:extLst>
              <a:ext uri="{FF2B5EF4-FFF2-40B4-BE49-F238E27FC236}">
                <a16:creationId xmlns:a16="http://schemas.microsoft.com/office/drawing/2014/main" id="{A788D717-4397-C340-B161-1E17FB36379F}"/>
              </a:ext>
            </a:extLst>
          </p:cNvPr>
          <p:cNvPicPr>
            <a:picLocks noChangeAspect="1"/>
          </p:cNvPicPr>
          <p:nvPr/>
        </p:nvPicPr>
        <p:blipFill>
          <a:blip r:embed="rId4"/>
          <a:stretch>
            <a:fillRect/>
          </a:stretch>
        </p:blipFill>
        <p:spPr>
          <a:xfrm>
            <a:off x="428747" y="1371508"/>
            <a:ext cx="3071628" cy="1726255"/>
          </a:xfrm>
          <a:prstGeom prst="rect">
            <a:avLst/>
          </a:prstGeom>
        </p:spPr>
      </p:pic>
      <p:pic>
        <p:nvPicPr>
          <p:cNvPr id="6" name="Picture 5">
            <a:extLst>
              <a:ext uri="{FF2B5EF4-FFF2-40B4-BE49-F238E27FC236}">
                <a16:creationId xmlns:a16="http://schemas.microsoft.com/office/drawing/2014/main" id="{554D00F0-3722-034C-98E5-B7546B0D51A0}"/>
              </a:ext>
            </a:extLst>
          </p:cNvPr>
          <p:cNvPicPr>
            <a:picLocks noChangeAspect="1"/>
          </p:cNvPicPr>
          <p:nvPr/>
        </p:nvPicPr>
        <p:blipFill>
          <a:blip r:embed="rId5"/>
          <a:stretch>
            <a:fillRect/>
          </a:stretch>
        </p:blipFill>
        <p:spPr>
          <a:xfrm>
            <a:off x="4000370" y="1371508"/>
            <a:ext cx="4957017" cy="1976672"/>
          </a:xfrm>
          <a:prstGeom prst="rect">
            <a:avLst/>
          </a:prstGeom>
        </p:spPr>
      </p:pic>
      <p:sp>
        <p:nvSpPr>
          <p:cNvPr id="7" name="Rectangle 6">
            <a:extLst>
              <a:ext uri="{FF2B5EF4-FFF2-40B4-BE49-F238E27FC236}">
                <a16:creationId xmlns:a16="http://schemas.microsoft.com/office/drawing/2014/main" id="{573E83B2-B659-9B4A-A32C-535E2DFA7BF9}"/>
              </a:ext>
            </a:extLst>
          </p:cNvPr>
          <p:cNvSpPr/>
          <p:nvPr/>
        </p:nvSpPr>
        <p:spPr>
          <a:xfrm>
            <a:off x="376659" y="3553562"/>
            <a:ext cx="4572000" cy="2862322"/>
          </a:xfrm>
          <a:prstGeom prst="rect">
            <a:avLst/>
          </a:prstGeom>
        </p:spPr>
        <p:txBody>
          <a:bodyPr>
            <a:spAutoFit/>
          </a:bodyPr>
          <a:lstStyle/>
          <a:p>
            <a:pPr marL="457200">
              <a:spcAft>
                <a:spcPts val="0"/>
              </a:spcAft>
            </a:pPr>
            <a:r>
              <a:rPr lang="en-GB" i="1" dirty="0">
                <a:latin typeface="Calibri" panose="020F0502020204030204" pitchFamily="34" charset="0"/>
                <a:ea typeface="Calibri" panose="020F0502020204030204" pitchFamily="34" charset="0"/>
                <a:cs typeface="Times New Roman" panose="02020603050405020304" pitchFamily="18" charset="0"/>
              </a:rPr>
              <a:t>The sky above tells how wonderful God is. Every day it is there for us to see.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i="1" dirty="0">
                <a:latin typeface="Calibri" panose="020F0502020204030204" pitchFamily="34" charset="0"/>
                <a:ea typeface="Calibri" panose="020F0502020204030204" pitchFamily="34" charset="0"/>
                <a:cs typeface="Times New Roman" panose="02020603050405020304" pitchFamily="18" charset="0"/>
              </a:rPr>
              <a:t>Every morning the golden sun appears shining on everyone, bringing light and warmth to all.</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i="1" dirty="0">
                <a:latin typeface="Calibri" panose="020F0502020204030204" pitchFamily="34" charset="0"/>
                <a:ea typeface="Calibri" panose="020F0502020204030204" pitchFamily="34" charset="0"/>
                <a:cs typeface="Times New Roman" panose="02020603050405020304" pitchFamily="18" charset="0"/>
              </a:rPr>
              <a:t>Spreading the message of God’s love all over the world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i="1" dirty="0">
                <a:latin typeface="Calibri" panose="020F0502020204030204" pitchFamily="34" charset="0"/>
                <a:ea typeface="Calibri" panose="020F0502020204030204" pitchFamily="34" charset="0"/>
                <a:cs typeface="Times New Roman" panose="02020603050405020304" pitchFamily="18" charset="0"/>
              </a:rPr>
              <a:t>to neighbours here, neighbours there, neighbours everywhere.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(based on Psalm 18:1−5)</a:t>
            </a:r>
          </a:p>
        </p:txBody>
      </p:sp>
      <p:sp>
        <p:nvSpPr>
          <p:cNvPr id="8" name="TextBox 7">
            <a:extLst>
              <a:ext uri="{FF2B5EF4-FFF2-40B4-BE49-F238E27FC236}">
                <a16:creationId xmlns:a16="http://schemas.microsoft.com/office/drawing/2014/main" id="{1204338B-CF5D-B044-8C20-91B3A31C7820}"/>
              </a:ext>
            </a:extLst>
          </p:cNvPr>
          <p:cNvSpPr txBox="1"/>
          <p:nvPr/>
        </p:nvSpPr>
        <p:spPr>
          <a:xfrm>
            <a:off x="4683967" y="5618922"/>
            <a:ext cx="4273420" cy="830997"/>
          </a:xfrm>
          <a:prstGeom prst="rect">
            <a:avLst/>
          </a:prstGeom>
          <a:solidFill>
            <a:schemeClr val="accent4">
              <a:lumMod val="40000"/>
              <a:lumOff val="60000"/>
            </a:schemeClr>
          </a:solidFill>
        </p:spPr>
        <p:txBody>
          <a:bodyPr wrap="square" rtlCol="0">
            <a:spAutoFit/>
          </a:bodyPr>
          <a:lstStyle/>
          <a:p>
            <a:r>
              <a:rPr lang="en-US" sz="2400" dirty="0"/>
              <a:t>How do we show God’s love to our </a:t>
            </a:r>
            <a:r>
              <a:rPr lang="en-US" sz="2400" dirty="0" err="1"/>
              <a:t>neighbours</a:t>
            </a:r>
            <a:r>
              <a:rPr lang="en-US" sz="2400" dirty="0"/>
              <a:t>?</a:t>
            </a:r>
          </a:p>
        </p:txBody>
      </p:sp>
      <p:sp>
        <p:nvSpPr>
          <p:cNvPr id="3" name="Rectangle 2">
            <a:extLst>
              <a:ext uri="{FF2B5EF4-FFF2-40B4-BE49-F238E27FC236}">
                <a16:creationId xmlns:a16="http://schemas.microsoft.com/office/drawing/2014/main" id="{FC540545-5452-A146-8A4A-13DF49167213}"/>
              </a:ext>
            </a:extLst>
          </p:cNvPr>
          <p:cNvSpPr/>
          <p:nvPr/>
        </p:nvSpPr>
        <p:spPr>
          <a:xfrm>
            <a:off x="957531" y="323257"/>
            <a:ext cx="7214269" cy="461665"/>
          </a:xfrm>
          <a:prstGeom prst="rect">
            <a:avLst/>
          </a:prstGeom>
        </p:spPr>
        <p:txBody>
          <a:bodyPr wrap="square">
            <a:spAutoFit/>
          </a:bodyPr>
          <a:lstStyle/>
          <a:p>
            <a:pPr>
              <a:spcAft>
                <a:spcPts val="0"/>
              </a:spcAft>
            </a:pPr>
            <a:r>
              <a:rPr lang="en-US" sz="2400" b="1" dirty="0">
                <a:solidFill>
                  <a:srgbClr val="5967AF"/>
                </a:solidFill>
                <a:latin typeface="Calibri" panose="020F0502020204030204" pitchFamily="34" charset="0"/>
                <a:ea typeface="Calibri" panose="020F0502020204030204" pitchFamily="34" charset="0"/>
                <a:cs typeface="Times New Roman" panose="02020603050405020304" pitchFamily="18" charset="0"/>
              </a:rPr>
              <a:t>LEARNING FOCUS:</a:t>
            </a:r>
            <a:r>
              <a:rPr lang="en-US" sz="2400" dirty="0">
                <a:solidFill>
                  <a:srgbClr val="5967AF"/>
                </a:solidFill>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To tell of God’s greatness all over the world.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343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D39E12-8415-2542-BCEA-F47A82AB5DBC}"/>
              </a:ext>
            </a:extLst>
          </p:cNvPr>
          <p:cNvSpPr/>
          <p:nvPr/>
        </p:nvSpPr>
        <p:spPr>
          <a:xfrm>
            <a:off x="690466" y="730907"/>
            <a:ext cx="8248261" cy="2554545"/>
          </a:xfrm>
          <a:prstGeom prst="rect">
            <a:avLst/>
          </a:prstGeom>
        </p:spPr>
        <p:txBody>
          <a:bodyPr wrap="square">
            <a:spAutoFit/>
          </a:bodyPr>
          <a:lstStyle/>
          <a:p>
            <a:pPr>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In the book of Isaiah, we find out what some of God’s messengers had to say. God’s messengers were alive before Jesus was born and said wise things to the people of that time about God and what was going to happen.</a:t>
            </a:r>
          </a:p>
        </p:txBody>
      </p:sp>
      <p:pic>
        <p:nvPicPr>
          <p:cNvPr id="3" name="Picture 2">
            <a:extLst>
              <a:ext uri="{FF2B5EF4-FFF2-40B4-BE49-F238E27FC236}">
                <a16:creationId xmlns:a16="http://schemas.microsoft.com/office/drawing/2014/main" id="{70994CB9-136D-B94E-B674-EAEDB43CDBB2}"/>
              </a:ext>
            </a:extLst>
          </p:cNvPr>
          <p:cNvPicPr>
            <a:picLocks noChangeAspect="1"/>
          </p:cNvPicPr>
          <p:nvPr/>
        </p:nvPicPr>
        <p:blipFill>
          <a:blip r:embed="rId3"/>
          <a:stretch>
            <a:fillRect/>
          </a:stretch>
        </p:blipFill>
        <p:spPr>
          <a:xfrm>
            <a:off x="495688" y="4007498"/>
            <a:ext cx="4457700" cy="1828800"/>
          </a:xfrm>
          <a:prstGeom prst="rect">
            <a:avLst/>
          </a:prstGeom>
        </p:spPr>
      </p:pic>
      <p:pic>
        <p:nvPicPr>
          <p:cNvPr id="4" name="Picture 3">
            <a:extLst>
              <a:ext uri="{FF2B5EF4-FFF2-40B4-BE49-F238E27FC236}">
                <a16:creationId xmlns:a16="http://schemas.microsoft.com/office/drawing/2014/main" id="{AB74B513-21C4-D546-AA07-F91D437F3F46}"/>
              </a:ext>
            </a:extLst>
          </p:cNvPr>
          <p:cNvPicPr>
            <a:picLocks noChangeAspect="1"/>
          </p:cNvPicPr>
          <p:nvPr/>
        </p:nvPicPr>
        <p:blipFill>
          <a:blip r:embed="rId4"/>
          <a:stretch>
            <a:fillRect/>
          </a:stretch>
        </p:blipFill>
        <p:spPr>
          <a:xfrm>
            <a:off x="5650204" y="3285452"/>
            <a:ext cx="2844800" cy="2857500"/>
          </a:xfrm>
          <a:prstGeom prst="rect">
            <a:avLst/>
          </a:prstGeom>
        </p:spPr>
      </p:pic>
    </p:spTree>
    <p:extLst>
      <p:ext uri="{BB962C8B-B14F-4D97-AF65-F5344CB8AC3E}">
        <p14:creationId xmlns:p14="http://schemas.microsoft.com/office/powerpoint/2010/main" val="72590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7077DE-7C33-8346-B160-64A48453E61E}"/>
              </a:ext>
            </a:extLst>
          </p:cNvPr>
          <p:cNvSpPr/>
          <p:nvPr/>
        </p:nvSpPr>
        <p:spPr>
          <a:xfrm>
            <a:off x="345057" y="858425"/>
            <a:ext cx="8574656" cy="4310154"/>
          </a:xfrm>
          <a:prstGeom prst="rect">
            <a:avLst/>
          </a:prstGeom>
        </p:spPr>
        <p:txBody>
          <a:bodyPr wrap="square">
            <a:spAutoFit/>
          </a:bodyPr>
          <a:lstStyle/>
          <a:p>
            <a:pPr algn="ctr">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EXPLORE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Neighbours all around</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STANDARD INDICATORS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a:t>
            </a:r>
            <a:r>
              <a:rPr lang="en-GB" b="1" dirty="0">
                <a:latin typeface="Calibri" panose="020F0502020204030204" pitchFamily="34" charset="0"/>
                <a:ea typeface="Calibri" panose="020F0502020204030204" pitchFamily="34" charset="0"/>
                <a:cs typeface="Times New Roman" panose="02020603050405020304" pitchFamily="18" charset="0"/>
              </a:rPr>
              <a:t>talk about </a:t>
            </a:r>
            <a:r>
              <a:rPr lang="en-GB" dirty="0">
                <a:latin typeface="Calibri" panose="020F0502020204030204" pitchFamily="34" charset="0"/>
                <a:ea typeface="Calibri" panose="020F0502020204030204" pitchFamily="34" charset="0"/>
                <a:cs typeface="Times New Roman" panose="02020603050405020304" pitchFamily="18" charset="0"/>
              </a:rPr>
              <a:t>their experience and feelings about neighbours. </a:t>
            </a: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say what they </a:t>
            </a:r>
            <a:r>
              <a:rPr lang="en-GB" b="1" dirty="0">
                <a:latin typeface="Calibri" panose="020F0502020204030204" pitchFamily="34" charset="0"/>
                <a:ea typeface="Calibri" panose="020F0502020204030204" pitchFamily="34" charset="0"/>
                <a:cs typeface="Times New Roman" panose="02020603050405020304" pitchFamily="18" charset="0"/>
              </a:rPr>
              <a:t>wonder </a:t>
            </a:r>
            <a:r>
              <a:rPr lang="en-GB" dirty="0">
                <a:latin typeface="Calibri" panose="020F0502020204030204" pitchFamily="34" charset="0"/>
                <a:ea typeface="Calibri" panose="020F0502020204030204" pitchFamily="34" charset="0"/>
                <a:cs typeface="Times New Roman" panose="02020603050405020304" pitchFamily="18" charset="0"/>
              </a:rPr>
              <a:t>about neighbours, both locally and globally. </a:t>
            </a:r>
          </a:p>
          <a:p>
            <a:pPr marL="342900" lvl="0" indent="-342900">
              <a:spcAft>
                <a:spcPts val="0"/>
              </a:spcAft>
              <a:buClr>
                <a:srgbClr val="5E74D4"/>
              </a:buClr>
              <a:buSzPts val="1400"/>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Children will be able to </a:t>
            </a:r>
            <a:r>
              <a:rPr lang="en-GB" b="1" dirty="0">
                <a:latin typeface="Calibri" panose="020F0502020204030204" pitchFamily="34" charset="0"/>
                <a:ea typeface="Calibri" panose="020F0502020204030204" pitchFamily="34" charset="0"/>
                <a:cs typeface="Times New Roman" panose="02020603050405020304" pitchFamily="18" charset="0"/>
              </a:rPr>
              <a:t>ask and respond </a:t>
            </a:r>
            <a:r>
              <a:rPr lang="en-GB" dirty="0">
                <a:latin typeface="Calibri" panose="020F0502020204030204" pitchFamily="34" charset="0"/>
                <a:ea typeface="Calibri" panose="020F0502020204030204" pitchFamily="34" charset="0"/>
                <a:cs typeface="Times New Roman" panose="02020603050405020304" pitchFamily="18" charset="0"/>
              </a:rPr>
              <a:t>to questions about their own and others’ experiences and feelings about neighbours.</a:t>
            </a: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KEY WORDS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R="786130">
              <a:lnSpc>
                <a:spcPts val="1320"/>
              </a:lnSpc>
              <a:spcAft>
                <a:spcPts val="0"/>
              </a:spcAft>
            </a:pPr>
            <a:r>
              <a:rPr lang="en-US" dirty="0" err="1">
                <a:solidFill>
                  <a:srgbClr val="231F20"/>
                </a:solidFill>
                <a:latin typeface="Calibri" panose="020F0502020204030204" pitchFamily="34" charset="0"/>
                <a:ea typeface="Calibri" panose="020F0502020204030204" pitchFamily="34" charset="0"/>
                <a:cs typeface="Calibri" panose="020F0502020204030204" pitchFamily="34" charset="0"/>
              </a:rPr>
              <a:t>neighbou</a:t>
            </a:r>
            <a:r>
              <a:rPr lang="en-US" spc="-80" dirty="0" err="1">
                <a:solidFill>
                  <a:srgbClr val="231F20"/>
                </a:solidFill>
                <a:latin typeface="Calibri" panose="020F0502020204030204" pitchFamily="34" charset="0"/>
                <a:ea typeface="Calibri" panose="020F0502020204030204" pitchFamily="34" charset="0"/>
                <a:cs typeface="Calibri" panose="020F0502020204030204" pitchFamily="34" charset="0"/>
              </a:rPr>
              <a:t>r</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 l</a:t>
            </a:r>
            <a:r>
              <a:rPr lang="en-US" spc="-5" dirty="0">
                <a:solidFill>
                  <a:srgbClr val="231F20"/>
                </a:solidFill>
                <a:latin typeface="Calibri" panose="020F0502020204030204" pitchFamily="34" charset="0"/>
                <a:ea typeface="Calibri" panose="020F0502020204030204" pitchFamily="34" charset="0"/>
                <a:cs typeface="Calibri" panose="020F0502020204030204" pitchFamily="34" charset="0"/>
              </a:rPr>
              <a:t>o</a:t>
            </a:r>
            <a:r>
              <a:rPr lang="en-US" spc="-10" dirty="0">
                <a:solidFill>
                  <a:srgbClr val="231F20"/>
                </a:solidFill>
                <a:latin typeface="Calibri" panose="020F0502020204030204" pitchFamily="34" charset="0"/>
                <a:ea typeface="Calibri" panose="020F0502020204030204" pitchFamily="34" charset="0"/>
                <a:cs typeface="Calibri" panose="020F0502020204030204" pitchFamily="34" charset="0"/>
              </a:rPr>
              <a:t>v</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e </a:t>
            </a:r>
            <a:r>
              <a:rPr lang="en-US" spc="-10" dirty="0">
                <a:solidFill>
                  <a:srgbClr val="231F20"/>
                </a:solidFill>
                <a:latin typeface="Calibri" panose="020F0502020204030204" pitchFamily="34" charset="0"/>
                <a:ea typeface="Calibri" panose="020F0502020204030204" pitchFamily="34" charset="0"/>
                <a:cs typeface="Calibri" panose="020F0502020204030204" pitchFamily="34" charset="0"/>
              </a:rPr>
              <a:t>w</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orld, CA</a:t>
            </a:r>
            <a:r>
              <a:rPr lang="en-US" spc="-10" dirty="0">
                <a:solidFill>
                  <a:srgbClr val="231F20"/>
                </a:solidFill>
                <a:latin typeface="Calibri" panose="020F0502020204030204" pitchFamily="34" charset="0"/>
                <a:ea typeface="Calibri" panose="020F0502020204030204" pitchFamily="34" charset="0"/>
                <a:cs typeface="Calibri" panose="020F0502020204030204" pitchFamily="34" charset="0"/>
              </a:rPr>
              <a:t>F</a:t>
            </a:r>
            <a:r>
              <a:rPr lang="en-US" dirty="0">
                <a:solidFill>
                  <a:srgbClr val="231F20"/>
                </a:solidFill>
                <a:latin typeface="Calibri" panose="020F0502020204030204" pitchFamily="34" charset="0"/>
                <a:ea typeface="Calibri" panose="020F0502020204030204" pitchFamily="34" charset="0"/>
                <a:cs typeface="Calibri" panose="020F0502020204030204" pitchFamily="34" charset="0"/>
              </a:rPr>
              <a:t>OD</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945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0469" y="-184175"/>
            <a:ext cx="5652492" cy="6965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spTree>
    <p:extLst>
      <p:ext uri="{BB962C8B-B14F-4D97-AF65-F5344CB8AC3E}">
        <p14:creationId xmlns:p14="http://schemas.microsoft.com/office/powerpoint/2010/main" val="428528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4618D-6D2C-4B49-9815-7BB982914351}"/>
              </a:ext>
            </a:extLst>
          </p:cNvPr>
          <p:cNvSpPr txBox="1"/>
          <p:nvPr/>
        </p:nvSpPr>
        <p:spPr>
          <a:xfrm>
            <a:off x="149290" y="541176"/>
            <a:ext cx="8528179" cy="4678204"/>
          </a:xfrm>
          <a:prstGeom prst="rect">
            <a:avLst/>
          </a:prstGeom>
          <a:noFill/>
        </p:spPr>
        <p:txBody>
          <a:bodyPr wrap="square" rtlCol="0">
            <a:spAutoFit/>
          </a:bodyPr>
          <a:lstStyle/>
          <a:p>
            <a:r>
              <a:rPr lang="en-US" sz="3600" dirty="0"/>
              <a:t>The day will come when everyone will say, Praise God:</a:t>
            </a:r>
          </a:p>
          <a:p>
            <a:r>
              <a:rPr lang="en-US" sz="3600" dirty="0"/>
              <a:t>When everyone will know God by name;</a:t>
            </a:r>
          </a:p>
          <a:p>
            <a:r>
              <a:rPr lang="en-US" sz="3600" dirty="0"/>
              <a:t>When everyone will tell of God’s greatness all over the world;</a:t>
            </a:r>
          </a:p>
          <a:p>
            <a:r>
              <a:rPr lang="en-US" sz="3600" dirty="0"/>
              <a:t>When everyone will sing for joy because God is here with them. </a:t>
            </a:r>
          </a:p>
          <a:p>
            <a:endParaRPr lang="en-US" dirty="0"/>
          </a:p>
          <a:p>
            <a:r>
              <a:rPr lang="en-US" dirty="0"/>
              <a:t>					</a:t>
            </a:r>
            <a:r>
              <a:rPr lang="en-US" sz="2800" dirty="0"/>
              <a:t>(based on Isaiah 12:4-6)</a:t>
            </a:r>
            <a:endParaRPr lang="en-US" dirty="0"/>
          </a:p>
        </p:txBody>
      </p:sp>
    </p:spTree>
    <p:extLst>
      <p:ext uri="{BB962C8B-B14F-4D97-AF65-F5344CB8AC3E}">
        <p14:creationId xmlns:p14="http://schemas.microsoft.com/office/powerpoint/2010/main" val="2064234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3807"/>
            <a:ext cx="5357813" cy="6754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round/>
                <a:headEnd/>
                <a:tailEnd/>
              </a14:hiddenLine>
            </a:ext>
          </a:extLst>
        </p:spPr>
      </p:pic>
    </p:spTree>
    <p:extLst>
      <p:ext uri="{BB962C8B-B14F-4D97-AF65-F5344CB8AC3E}">
        <p14:creationId xmlns:p14="http://schemas.microsoft.com/office/powerpoint/2010/main" val="61639604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xmlns:p14="http://schemas.microsoft.com/office/powerpoint/2010/mai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5EF980-0F5C-5A45-91FD-3310D4391A79}"/>
              </a:ext>
            </a:extLst>
          </p:cNvPr>
          <p:cNvSpPr/>
          <p:nvPr/>
        </p:nvSpPr>
        <p:spPr>
          <a:xfrm>
            <a:off x="242596" y="682795"/>
            <a:ext cx="8677469" cy="3046988"/>
          </a:xfrm>
          <a:prstGeom prst="rect">
            <a:avLst/>
          </a:prstGeom>
        </p:spPr>
        <p:txBody>
          <a:bodyPr wrap="square">
            <a:spAutoFit/>
          </a:bodyPr>
          <a:lstStyle/>
          <a:p>
            <a:pPr marL="342900" lvl="0" indent="-342900">
              <a:spcAft>
                <a:spcPts val="0"/>
              </a:spcAft>
              <a:buClr>
                <a:srgbClr val="5E74D4"/>
              </a:buClr>
              <a:buSzPts val="1400"/>
              <a:buFont typeface="Times New Roman" panose="02020603050405020304" pitchFamily="18" charset="0"/>
              <a:buChar char="Q"/>
            </a:pPr>
            <a:r>
              <a:rPr lang="en-GB" sz="3200" dirty="0">
                <a:latin typeface="Calibri" panose="020F0502020204030204" pitchFamily="34" charset="0"/>
                <a:ea typeface="Calibri" panose="020F0502020204030204" pitchFamily="34" charset="0"/>
                <a:cs typeface="Times New Roman" panose="02020603050405020304" pitchFamily="18" charset="0"/>
              </a:rPr>
              <a:t>What does Isaiah say will happen one day? </a:t>
            </a:r>
          </a:p>
          <a:p>
            <a:pPr marL="342900" lvl="0" indent="-342900">
              <a:spcAft>
                <a:spcPts val="0"/>
              </a:spcAft>
              <a:buClr>
                <a:srgbClr val="5E74D4"/>
              </a:buClr>
              <a:buSzPts val="1400"/>
              <a:buFont typeface="Times New Roman" panose="02020603050405020304" pitchFamily="18" charset="0"/>
              <a:buChar char="Q"/>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3200" dirty="0">
                <a:latin typeface="Calibri" panose="020F0502020204030204" pitchFamily="34" charset="0"/>
                <a:ea typeface="Calibri" panose="020F0502020204030204" pitchFamily="34" charset="0"/>
                <a:cs typeface="Times New Roman" panose="02020603050405020304" pitchFamily="18" charset="0"/>
              </a:rPr>
              <a:t>How do we praise God?</a:t>
            </a:r>
          </a:p>
          <a:p>
            <a:pPr marL="342900" lvl="0" indent="-342900">
              <a:spcAft>
                <a:spcPts val="0"/>
              </a:spcAft>
              <a:buClr>
                <a:srgbClr val="5E74D4"/>
              </a:buClr>
              <a:buSzPts val="1400"/>
              <a:buFont typeface="Times New Roman" panose="02020603050405020304" pitchFamily="18" charset="0"/>
              <a:buChar char="Q"/>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3200" dirty="0">
                <a:latin typeface="Calibri" panose="020F0502020204030204" pitchFamily="34" charset="0"/>
                <a:ea typeface="Calibri" panose="020F0502020204030204" pitchFamily="34" charset="0"/>
                <a:cs typeface="Times New Roman" panose="02020603050405020304" pitchFamily="18" charset="0"/>
              </a:rPr>
              <a:t>How do you think the people felt when they heard what Isaiah had to say?</a:t>
            </a:r>
          </a:p>
        </p:txBody>
      </p:sp>
    </p:spTree>
    <p:extLst>
      <p:ext uri="{BB962C8B-B14F-4D97-AF65-F5344CB8AC3E}">
        <p14:creationId xmlns:p14="http://schemas.microsoft.com/office/powerpoint/2010/main" val="16478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ihbou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08"/>
            <a:ext cx="9144000" cy="6848892"/>
          </a:xfrm>
          <a:prstGeom prst="rect">
            <a:avLst/>
          </a:prstGeom>
        </p:spPr>
      </p:pic>
      <p:pic>
        <p:nvPicPr>
          <p:cNvPr id="4" name="Picture 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1038225"/>
          </a:xfrm>
          <a:prstGeom prst="rect">
            <a:avLst/>
          </a:prstGeom>
          <a:noFill/>
          <a:ln w="9525">
            <a:noFill/>
            <a:miter lim="800000"/>
            <a:headEnd/>
            <a:tailEnd/>
          </a:ln>
        </p:spPr>
      </p:pic>
      <p:pic>
        <p:nvPicPr>
          <p:cNvPr id="6" name="Picture 5" descr="pink-girl-and-bo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976" y="3501008"/>
            <a:ext cx="2022525" cy="1605641"/>
          </a:xfrm>
          <a:prstGeom prst="rect">
            <a:avLst/>
          </a:prstGeom>
        </p:spPr>
      </p:pic>
      <p:pic>
        <p:nvPicPr>
          <p:cNvPr id="7" name="Picture 6" descr="little-girl-and-worl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4300538"/>
            <a:ext cx="2506367" cy="3147243"/>
          </a:xfrm>
          <a:prstGeom prst="rect">
            <a:avLst/>
          </a:prstGeom>
        </p:spPr>
      </p:pic>
      <p:pic>
        <p:nvPicPr>
          <p:cNvPr id="11" name="Picture 10" descr="bird-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24328" y="2924944"/>
            <a:ext cx="1088683" cy="1008427"/>
          </a:xfrm>
          <a:prstGeom prst="rect">
            <a:avLst/>
          </a:prstGeom>
        </p:spPr>
      </p:pic>
      <p:pic>
        <p:nvPicPr>
          <p:cNvPr id="12" name="Picture 11" descr="ladybir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07704" y="1468147"/>
            <a:ext cx="858470" cy="664709"/>
          </a:xfrm>
          <a:prstGeom prst="rect">
            <a:avLst/>
          </a:prstGeom>
        </p:spPr>
      </p:pic>
      <p:sp>
        <p:nvSpPr>
          <p:cNvPr id="8" name="TextBox 7"/>
          <p:cNvSpPr txBox="1"/>
          <p:nvPr/>
        </p:nvSpPr>
        <p:spPr>
          <a:xfrm>
            <a:off x="7443853" y="6461803"/>
            <a:ext cx="2160240" cy="261610"/>
          </a:xfrm>
          <a:prstGeom prst="rect">
            <a:avLst/>
          </a:prstGeom>
          <a:noFill/>
        </p:spPr>
        <p:txBody>
          <a:bodyPr wrap="square" rtlCol="0">
            <a:spAutoFit/>
          </a:bodyPr>
          <a:lstStyle/>
          <a:p>
            <a:r>
              <a:rPr lang="en-GB" sz="1100" dirty="0">
                <a:latin typeface="Verdana" pitchFamily="34" charset="0"/>
                <a:ea typeface="Verdana" pitchFamily="34" charset="0"/>
                <a:cs typeface="Verdana" pitchFamily="34" charset="0"/>
              </a:rPr>
              <a:t>Year 1  Neighbours</a:t>
            </a:r>
          </a:p>
        </p:txBody>
      </p:sp>
    </p:spTree>
    <p:extLst>
      <p:ext uri="{BB962C8B-B14F-4D97-AF65-F5344CB8AC3E}">
        <p14:creationId xmlns:p14="http://schemas.microsoft.com/office/powerpoint/2010/main" val="26060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5.27778E-6 1.50289E-6 C -0.00591 -0.00092 -0.01286 0.00069 -0.01754 -0.00416 C -0.02952 -0.01665 -0.03699 -0.03468 -0.04775 -0.04855 C -0.04879 -0.05133 -0.04966 -0.05433 -0.05088 -0.05711 C -0.05227 -0.06012 -0.05435 -0.06266 -0.05556 -0.06566 C -0.05886 -0.07353 -0.05973 -0.08116 -0.06355 -0.08879 C -0.06529 -0.10104 -0.07015 -0.11075 -0.0731 -0.12254 C -0.07379 -0.12809 -0.07431 -0.14381 -0.07935 -0.14798 C -0.08213 -0.15029 -0.0889 -0.15214 -0.0889 -0.15214 C -0.09671 -0.1674 -0.11668 -0.18844 -0.13022 -0.19445 C -0.14897 -0.1926 -0.16355 -0.18867 -0.18109 -0.18173 C -0.19029 -0.17803 -0.20956 -0.17549 -0.20956 -0.17549 C -0.22813 -0.17711 -0.24741 -0.17457 -0.26511 -0.18173 C -0.27119 -0.18428 -0.27622 -0.18821 -0.28265 -0.19029 C -0.28577 -0.19237 -0.28925 -0.19399 -0.2922 -0.19653 C -0.29341 -0.19769 -0.29393 -0.2 -0.29532 -0.20092 C -0.29723 -0.20231 -0.29949 -0.20208 -0.30157 -0.20301 C -0.31129 -0.20786 -0.30539 -0.20717 -0.31598 -0.21364 C -0.32015 -0.21618 -0.32449 -0.21757 -0.32866 -0.21988 C -0.34359 -0.22821 -0.35747 -0.24116 -0.37154 -0.25156 C -0.38734 -0.26312 -0.40435 -0.27353 -0.41911 -0.28763 C -0.4297 -0.2978 -0.44029 -0.30867 -0.45088 -0.31931 C -0.45522 -0.3237 -0.4606 -0.32578 -0.46511 -0.32971 C -0.47536 -0.33873 -0.48473 -0.34705 -0.49688 -0.35098 C -0.53178 -0.35029 -0.56772 -0.35815 -0.60157 -0.34682 C -0.61546 -0.3422 -0.629 -0.33665 -0.64289 -0.33202 C -0.65018 -0.32971 -0.66355 -0.31931 -0.66355 -0.31931 C -0.66928 -0.31121 -0.67501 -0.30983 -0.68265 -0.30659 C -0.68369 -0.30451 -0.68421 -0.3015 -0.68577 -0.30012 C -0.68855 -0.2978 -0.69532 -0.29595 -0.69532 -0.29595 C -0.7047 -0.28647 -0.71581 -0.28532 -0.72709 -0.28116 C -0.73664 -0.28185 -0.74602 -0.28324 -0.75556 -0.28324 C -0.76459 -0.28324 -0.77362 -0.28231 -0.78265 -0.28116 C -0.78421 -0.28092 -0.78734 -0.27907 -0.78734 -0.27907 " pathEditMode="relative" ptsTypes="fffffffffffffffffffffffffffffffffA">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7"/>
          <p:cNvSpPr txBox="1">
            <a:spLocks noChangeArrowheads="1"/>
          </p:cNvSpPr>
          <p:nvPr/>
        </p:nvSpPr>
        <p:spPr bwMode="auto">
          <a:xfrm>
            <a:off x="5867400" y="3141663"/>
            <a:ext cx="2665413" cy="366712"/>
          </a:xfrm>
          <a:prstGeom prst="rect">
            <a:avLst/>
          </a:prstGeom>
          <a:noFill/>
          <a:ln w="9525">
            <a:noFill/>
            <a:miter lim="800000"/>
            <a:headEnd/>
            <a:tailEnd/>
          </a:ln>
        </p:spPr>
        <p:txBody>
          <a:bodyPr>
            <a:spAutoFit/>
          </a:bodyPr>
          <a:lstStyle/>
          <a:p>
            <a:pPr>
              <a:spcBef>
                <a:spcPct val="50000"/>
              </a:spcBef>
            </a:pPr>
            <a:endParaRPr lang="en-GB" dirty="0">
              <a:latin typeface="verdana" pitchFamily="34" charset="0"/>
              <a:cs typeface="verdana" pitchFamily="34" charset="0"/>
            </a:endParaRPr>
          </a:p>
        </p:txBody>
      </p:sp>
      <p:sp>
        <p:nvSpPr>
          <p:cNvPr id="10" name="TextBox 9"/>
          <p:cNvSpPr txBox="1"/>
          <p:nvPr/>
        </p:nvSpPr>
        <p:spPr>
          <a:xfrm>
            <a:off x="467544" y="5949280"/>
            <a:ext cx="5688632" cy="646331"/>
          </a:xfrm>
          <a:prstGeom prst="rect">
            <a:avLst/>
          </a:prstGeom>
          <a:noFill/>
        </p:spPr>
        <p:txBody>
          <a:bodyPr wrap="square" rtlCol="0">
            <a:spAutoFit/>
          </a:bodyPr>
          <a:lstStyle/>
          <a:p>
            <a:r>
              <a:rPr lang="en-GB" sz="3600" b="1" dirty="0">
                <a:solidFill>
                  <a:srgbClr val="FFC82E"/>
                </a:solidFill>
                <a:latin typeface="Verdana" pitchFamily="34" charset="0"/>
                <a:ea typeface="Verdana" pitchFamily="34" charset="0"/>
                <a:cs typeface="Verdana" pitchFamily="34" charset="0"/>
              </a:rPr>
              <a:t>We </a:t>
            </a:r>
            <a:r>
              <a:rPr lang="en-GB" sz="3600" b="1">
                <a:solidFill>
                  <a:srgbClr val="FFC82E"/>
                </a:solidFill>
                <a:latin typeface="Verdana" pitchFamily="34" charset="0"/>
                <a:ea typeface="Verdana" pitchFamily="34" charset="0"/>
                <a:cs typeface="Verdana" pitchFamily="34" charset="0"/>
              </a:rPr>
              <a:t>are neighbours.</a:t>
            </a:r>
            <a:endParaRPr lang="en-GB" sz="3600" b="1" dirty="0">
              <a:solidFill>
                <a:srgbClr val="FFC82E"/>
              </a:solidFill>
              <a:latin typeface="Verdana" pitchFamily="34" charset="0"/>
              <a:ea typeface="Verdana" pitchFamily="34" charset="0"/>
              <a:cs typeface="Verdana" pitchFamily="34" charset="0"/>
            </a:endParaRPr>
          </a:p>
        </p:txBody>
      </p:sp>
      <p:pic>
        <p:nvPicPr>
          <p:cNvPr id="2050" name="Picture 5" descr="Children outside Kanyabayonga Parish"/>
          <p:cNvPicPr>
            <a:picLocks noChangeAspect="1" noChangeArrowheads="1"/>
          </p:cNvPicPr>
          <p:nvPr/>
        </p:nvPicPr>
        <p:blipFill>
          <a:blip r:embed="rId3" cstate="print"/>
          <a:srcRect/>
          <a:stretch>
            <a:fillRect/>
          </a:stretch>
        </p:blipFill>
        <p:spPr bwMode="auto">
          <a:xfrm rot="21480000">
            <a:off x="436175" y="715985"/>
            <a:ext cx="5472112" cy="4741862"/>
          </a:xfrm>
          <a:prstGeom prst="rect">
            <a:avLst/>
          </a:prstGeom>
          <a:noFill/>
          <a:ln w="9525">
            <a:noFill/>
            <a:miter lim="800000"/>
            <a:headEnd/>
            <a:tailEnd/>
          </a:ln>
        </p:spPr>
      </p:pic>
      <p:pic>
        <p:nvPicPr>
          <p:cNvPr id="12" name="Picture 11" descr="border black.png"/>
          <p:cNvPicPr>
            <a:picLocks noChangeAspect="1"/>
          </p:cNvPicPr>
          <p:nvPr/>
        </p:nvPicPr>
        <p:blipFill>
          <a:blip r:embed="rId4" cstate="screen">
            <a:extLst>
              <a:ext uri="{28A0092B-C50C-407E-A947-70E740481C1C}">
                <a14:useLocalDpi xmlns:a14="http://schemas.microsoft.com/office/drawing/2010/main"/>
              </a:ext>
            </a:extLst>
          </a:blip>
          <a:srcRect b="62600"/>
          <a:stretch>
            <a:fillRect/>
          </a:stretch>
        </p:blipFill>
        <p:spPr>
          <a:xfrm rot="21480000">
            <a:off x="414551" y="634291"/>
            <a:ext cx="5544616" cy="5157995"/>
          </a:xfrm>
          <a:prstGeom prst="rect">
            <a:avLst/>
          </a:prstGeom>
        </p:spPr>
      </p:pic>
      <p:grpSp>
        <p:nvGrpSpPr>
          <p:cNvPr id="13" name="Group 12"/>
          <p:cNvGrpSpPr/>
          <p:nvPr/>
        </p:nvGrpSpPr>
        <p:grpSpPr>
          <a:xfrm>
            <a:off x="4126730" y="1052736"/>
            <a:ext cx="5975598" cy="4471367"/>
            <a:chOff x="4126730" y="1052736"/>
            <a:chExt cx="5975598" cy="4471367"/>
          </a:xfrm>
        </p:grpSpPr>
        <p:pic>
          <p:nvPicPr>
            <p:cNvPr id="11" name="Picture 10" descr="is-it-fair_3.png"/>
            <p:cNvPicPr>
              <a:picLocks noChangeAspect="1"/>
            </p:cNvPicPr>
            <p:nvPr/>
          </p:nvPicPr>
          <p:blipFill>
            <a:blip r:embed="rId5" cstate="print"/>
            <a:stretch>
              <a:fillRect/>
            </a:stretch>
          </p:blipFill>
          <p:spPr>
            <a:xfrm>
              <a:off x="4126730" y="1052736"/>
              <a:ext cx="5975598" cy="4471367"/>
            </a:xfrm>
            <a:prstGeom prst="rect">
              <a:avLst/>
            </a:prstGeom>
          </p:spPr>
        </p:pic>
        <p:sp>
          <p:nvSpPr>
            <p:cNvPr id="2053" name="Text Box 8"/>
            <p:cNvSpPr txBox="1">
              <a:spLocks noChangeArrowheads="1"/>
            </p:cNvSpPr>
            <p:nvPr/>
          </p:nvSpPr>
          <p:spPr bwMode="auto">
            <a:xfrm>
              <a:off x="5393116" y="2348880"/>
              <a:ext cx="3528392" cy="2123658"/>
            </a:xfrm>
            <a:prstGeom prst="rect">
              <a:avLst/>
            </a:prstGeom>
            <a:noFill/>
            <a:ln w="9525">
              <a:noFill/>
              <a:miter lim="800000"/>
              <a:headEnd/>
              <a:tailEnd/>
            </a:ln>
          </p:spPr>
          <p:txBody>
            <a:bodyPr wrap="square">
              <a:spAutoFit/>
            </a:bodyPr>
            <a:lstStyle/>
            <a:p>
              <a:pPr algn="ctr">
                <a:spcBef>
                  <a:spcPct val="50000"/>
                </a:spcBef>
              </a:pPr>
              <a:r>
                <a:rPr lang="en-GB" sz="2400" b="1" dirty="0">
                  <a:latin typeface="Verdana" pitchFamily="34" charset="0"/>
                  <a:cs typeface="Verdana" pitchFamily="34" charset="0"/>
                </a:rPr>
                <a:t>We live in the </a:t>
              </a:r>
              <a:r>
                <a:rPr lang="en-GB" sz="2400" b="1" dirty="0">
                  <a:solidFill>
                    <a:srgbClr val="FF0000"/>
                  </a:solidFill>
                  <a:latin typeface="Verdana" pitchFamily="34" charset="0"/>
                  <a:cs typeface="Verdana" pitchFamily="34" charset="0"/>
                </a:rPr>
                <a:t>Democratic </a:t>
              </a:r>
              <a:br>
                <a:rPr lang="en-GB" sz="2400" b="1" dirty="0">
                  <a:solidFill>
                    <a:srgbClr val="FF0000"/>
                  </a:solidFill>
                  <a:latin typeface="Verdana" pitchFamily="34" charset="0"/>
                  <a:cs typeface="Verdana" pitchFamily="34" charset="0"/>
                </a:rPr>
              </a:br>
              <a:r>
                <a:rPr lang="en-GB" sz="2400" b="1" dirty="0">
                  <a:solidFill>
                    <a:srgbClr val="FF0000"/>
                  </a:solidFill>
                  <a:latin typeface="Verdana" pitchFamily="34" charset="0"/>
                  <a:cs typeface="Verdana" pitchFamily="34" charset="0"/>
                </a:rPr>
                <a:t>Republic of Congo</a:t>
              </a:r>
              <a:r>
                <a:rPr lang="en-GB" sz="2400" b="1" dirty="0">
                  <a:latin typeface="Verdana" pitchFamily="34" charset="0"/>
                  <a:cs typeface="Verdana" pitchFamily="34" charset="0"/>
                </a:rPr>
                <a:t>.   </a:t>
              </a:r>
            </a:p>
            <a:p>
              <a:pPr algn="ctr">
                <a:spcBef>
                  <a:spcPct val="50000"/>
                </a:spcBef>
              </a:pPr>
              <a:r>
                <a:rPr lang="en-GB" sz="2400" b="1" dirty="0">
                  <a:latin typeface="Verdana" pitchFamily="34" charset="0"/>
                  <a:cs typeface="Verdana" pitchFamily="34" charset="0"/>
                </a:rPr>
                <a:t>It is a </a:t>
              </a:r>
              <a:r>
                <a:rPr lang="en-GB" sz="2400" b="1" dirty="0">
                  <a:solidFill>
                    <a:srgbClr val="8FD400"/>
                  </a:solidFill>
                  <a:latin typeface="Verdana" pitchFamily="34" charset="0"/>
                  <a:cs typeface="Verdana" pitchFamily="34" charset="0"/>
                </a:rPr>
                <a:t>country</a:t>
              </a:r>
              <a:r>
                <a:rPr lang="en-GB" sz="24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latin typeface="Verdana" pitchFamily="34" charset="0"/>
                  <a:cs typeface="Verdana" pitchFamily="34" charset="0"/>
                </a:rPr>
                <a:t>in </a:t>
              </a:r>
              <a:r>
                <a:rPr lang="en-GB" sz="2400" b="1" dirty="0">
                  <a:solidFill>
                    <a:srgbClr val="34B6E4"/>
                  </a:solidFill>
                  <a:latin typeface="Verdana" pitchFamily="34" charset="0"/>
                  <a:cs typeface="Verdana" pitchFamily="34" charset="0"/>
                </a:rPr>
                <a:t>Africa</a:t>
              </a:r>
              <a:r>
                <a:rPr lang="en-GB" sz="2400" b="1" dirty="0">
                  <a:latin typeface="Verdana" pitchFamily="34" charset="0"/>
                  <a:cs typeface="Verdana" pitchFamily="34" charset="0"/>
                </a:rPr>
                <a:t>.</a:t>
              </a:r>
            </a:p>
          </p:txBody>
        </p:sp>
      </p:grpSp>
      <p:pic>
        <p:nvPicPr>
          <p:cNvPr id="15" name="Picture 14" descr="little-gu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4509120"/>
            <a:ext cx="1767582" cy="1436160"/>
          </a:xfrm>
          <a:prstGeom prst="rect">
            <a:avLst/>
          </a:prstGeom>
        </p:spPr>
      </p:pic>
      <p:pic>
        <p:nvPicPr>
          <p:cNvPr id="16" name="Picture 15" descr="sun-x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12160" y="-216024"/>
            <a:ext cx="2303600" cy="2132856"/>
          </a:xfrm>
          <a:prstGeom prst="rect">
            <a:avLst/>
          </a:prstGeom>
        </p:spPr>
      </p:pic>
    </p:spTree>
    <p:extLst>
      <p:ext uri="{BB962C8B-B14F-4D97-AF65-F5344CB8AC3E}">
        <p14:creationId xmlns:p14="http://schemas.microsoft.com/office/powerpoint/2010/main" val="14373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3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21288"/>
            <a:ext cx="9144000" cy="646331"/>
          </a:xfrm>
          <a:prstGeom prst="rect">
            <a:avLst/>
          </a:prstGeom>
          <a:noFill/>
        </p:spPr>
        <p:txBody>
          <a:bodyPr wrap="square" rtlCol="0">
            <a:spAutoFit/>
          </a:bodyPr>
          <a:lstStyle/>
          <a:p>
            <a:pPr algn="ctr"/>
            <a:r>
              <a:rPr lang="en-GB" sz="3600" b="1" dirty="0">
                <a:solidFill>
                  <a:srgbClr val="FFC82E"/>
                </a:solidFill>
                <a:latin typeface="Verdana" pitchFamily="34" charset="0"/>
                <a:ea typeface="Verdana" pitchFamily="34" charset="0"/>
                <a:cs typeface="Verdana" pitchFamily="34" charset="0"/>
              </a:rPr>
              <a:t>Do you like talking on the phone?</a:t>
            </a:r>
          </a:p>
        </p:txBody>
      </p:sp>
      <p:grpSp>
        <p:nvGrpSpPr>
          <p:cNvPr id="14" name="Group 13"/>
          <p:cNvGrpSpPr/>
          <p:nvPr/>
        </p:nvGrpSpPr>
        <p:grpSpPr>
          <a:xfrm rot="120000">
            <a:off x="193228" y="126403"/>
            <a:ext cx="7331801" cy="5040560"/>
            <a:chOff x="120519" y="417680"/>
            <a:chExt cx="7331801" cy="5040560"/>
          </a:xfrm>
        </p:grpSpPr>
        <p:pic>
          <p:nvPicPr>
            <p:cNvPr id="3074" name="Picture 5" descr="Benita, 4yrs, using a mobile phone."/>
            <p:cNvPicPr>
              <a:picLocks noChangeAspect="1" noChangeArrowheads="1"/>
            </p:cNvPicPr>
            <p:nvPr/>
          </p:nvPicPr>
          <p:blipFill>
            <a:blip r:embed="rId3" cstate="print"/>
            <a:srcRect/>
            <a:stretch>
              <a:fillRect/>
            </a:stretch>
          </p:blipFill>
          <p:spPr bwMode="auto">
            <a:xfrm>
              <a:off x="179512" y="476672"/>
              <a:ext cx="7208536" cy="4786966"/>
            </a:xfrm>
            <a:prstGeom prst="rect">
              <a:avLst/>
            </a:prstGeom>
            <a:noFill/>
            <a:ln w="9525">
              <a:noFill/>
              <a:miter lim="800000"/>
              <a:headEnd/>
              <a:tailEnd/>
            </a:ln>
          </p:spPr>
        </p:pic>
        <p:pic>
          <p:nvPicPr>
            <p:cNvPr id="10" name="Picture 9" descr="border black.png"/>
            <p:cNvPicPr>
              <a:picLocks noChangeAspect="1"/>
            </p:cNvPicPr>
            <p:nvPr/>
          </p:nvPicPr>
          <p:blipFill>
            <a:blip r:embed="rId4" cstate="screen">
              <a:extLst>
                <a:ext uri="{28A0092B-C50C-407E-A947-70E740481C1C}">
                  <a14:useLocalDpi xmlns:a14="http://schemas.microsoft.com/office/drawing/2010/main"/>
                </a:ext>
              </a:extLst>
            </a:blip>
            <a:srcRect b="63650"/>
            <a:stretch>
              <a:fillRect/>
            </a:stretch>
          </p:blipFill>
          <p:spPr>
            <a:xfrm>
              <a:off x="120519" y="417680"/>
              <a:ext cx="7331801" cy="5040560"/>
            </a:xfrm>
            <a:prstGeom prst="rect">
              <a:avLst/>
            </a:prstGeom>
          </p:spPr>
        </p:pic>
      </p:grpSp>
      <p:pic>
        <p:nvPicPr>
          <p:cNvPr id="11" name="Picture 10" descr="white-star.png"/>
          <p:cNvPicPr>
            <a:picLocks noChangeAspect="1"/>
          </p:cNvPicPr>
          <p:nvPr/>
        </p:nvPicPr>
        <p:blipFill>
          <a:blip r:embed="rId5" cstate="print"/>
          <a:stretch>
            <a:fillRect/>
          </a:stretch>
        </p:blipFill>
        <p:spPr>
          <a:xfrm>
            <a:off x="323528" y="4581128"/>
            <a:ext cx="1300551" cy="1508150"/>
          </a:xfrm>
          <a:prstGeom prst="rect">
            <a:avLst/>
          </a:prstGeom>
        </p:spPr>
      </p:pic>
      <p:pic>
        <p:nvPicPr>
          <p:cNvPr id="12" name="Picture 11" descr="white-sta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4128" y="0"/>
            <a:ext cx="1055632" cy="1224136"/>
          </a:xfrm>
          <a:prstGeom prst="rect">
            <a:avLst/>
          </a:prstGeom>
        </p:spPr>
      </p:pic>
      <p:pic>
        <p:nvPicPr>
          <p:cNvPr id="13" name="Picture 12" descr="white-sta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8344" y="332656"/>
            <a:ext cx="1055632" cy="1224136"/>
          </a:xfrm>
          <a:prstGeom prst="rect">
            <a:avLst/>
          </a:prstGeom>
        </p:spPr>
      </p:pic>
      <p:grpSp>
        <p:nvGrpSpPr>
          <p:cNvPr id="16" name="Group 15"/>
          <p:cNvGrpSpPr/>
          <p:nvPr/>
        </p:nvGrpSpPr>
        <p:grpSpPr>
          <a:xfrm>
            <a:off x="3923928" y="2276872"/>
            <a:ext cx="6336704" cy="4581128"/>
            <a:chOff x="3707904" y="2304256"/>
            <a:chExt cx="6336704" cy="4581128"/>
          </a:xfrm>
        </p:grpSpPr>
        <p:pic>
          <p:nvPicPr>
            <p:cNvPr id="15" name="Picture 14" descr="is-it-fair_3.png"/>
            <p:cNvPicPr>
              <a:picLocks noChangeAspect="1"/>
            </p:cNvPicPr>
            <p:nvPr/>
          </p:nvPicPr>
          <p:blipFill>
            <a:blip r:embed="rId6" cstate="print"/>
            <a:stretch>
              <a:fillRect/>
            </a:stretch>
          </p:blipFill>
          <p:spPr>
            <a:xfrm>
              <a:off x="3707904" y="2304256"/>
              <a:ext cx="6336704" cy="4581128"/>
            </a:xfrm>
            <a:prstGeom prst="rect">
              <a:avLst/>
            </a:prstGeom>
          </p:spPr>
        </p:pic>
        <p:sp>
          <p:nvSpPr>
            <p:cNvPr id="3079" name="Text Box 7"/>
            <p:cNvSpPr txBox="1">
              <a:spLocks noChangeArrowheads="1"/>
            </p:cNvSpPr>
            <p:nvPr/>
          </p:nvSpPr>
          <p:spPr bwMode="auto">
            <a:xfrm>
              <a:off x="4722818" y="3573016"/>
              <a:ext cx="4421182" cy="2277547"/>
            </a:xfrm>
            <a:prstGeom prst="rect">
              <a:avLst/>
            </a:prstGeom>
            <a:noFill/>
            <a:ln w="9525">
              <a:noFill/>
              <a:miter lim="800000"/>
              <a:headEnd/>
              <a:tailEnd/>
            </a:ln>
          </p:spPr>
          <p:txBody>
            <a:bodyPr>
              <a:spAutoFit/>
            </a:bodyPr>
            <a:lstStyle/>
            <a:p>
              <a:pPr algn="ctr">
                <a:lnSpc>
                  <a:spcPts val="2600"/>
                </a:lnSpc>
                <a:spcBef>
                  <a:spcPct val="50000"/>
                </a:spcBef>
              </a:pPr>
              <a:r>
                <a:rPr lang="en-GB" sz="2400" b="1" dirty="0">
                  <a:latin typeface="Verdana" pitchFamily="34" charset="0"/>
                  <a:cs typeface="Verdana" pitchFamily="34" charset="0"/>
                </a:rPr>
                <a:t>This is </a:t>
              </a:r>
              <a:r>
                <a:rPr lang="en-GB" sz="2400" b="1" dirty="0">
                  <a:solidFill>
                    <a:srgbClr val="34B6E4"/>
                  </a:solidFill>
                  <a:latin typeface="Verdana" pitchFamily="34" charset="0"/>
                  <a:cs typeface="Verdana" pitchFamily="34" charset="0"/>
                </a:rPr>
                <a:t>Benita</a:t>
              </a:r>
              <a:r>
                <a:rPr lang="en-GB" sz="2400" b="1" dirty="0">
                  <a:latin typeface="Verdana" pitchFamily="34" charset="0"/>
                  <a:cs typeface="Verdana" pitchFamily="34" charset="0"/>
                </a:rPr>
                <a:t>.  </a:t>
              </a:r>
            </a:p>
            <a:p>
              <a:pPr algn="ctr">
                <a:lnSpc>
                  <a:spcPts val="2600"/>
                </a:lnSpc>
                <a:spcBef>
                  <a:spcPct val="50000"/>
                </a:spcBef>
              </a:pPr>
              <a:r>
                <a:rPr lang="en-GB" sz="2400" b="1" dirty="0">
                  <a:latin typeface="Verdana" pitchFamily="34" charset="0"/>
                  <a:cs typeface="Verdana" pitchFamily="34" charset="0"/>
                </a:rPr>
                <a:t>She lives in </a:t>
              </a:r>
              <a:br>
                <a:rPr lang="en-GB" sz="2400" b="1" dirty="0">
                  <a:latin typeface="Verdana" pitchFamily="34" charset="0"/>
                  <a:cs typeface="Verdana" pitchFamily="34" charset="0"/>
                </a:rPr>
              </a:br>
              <a:r>
                <a:rPr lang="en-GB" sz="2400" b="1" dirty="0">
                  <a:solidFill>
                    <a:srgbClr val="8FD400"/>
                  </a:solidFill>
                  <a:latin typeface="Verdana" pitchFamily="34" charset="0"/>
                  <a:cs typeface="Verdana" pitchFamily="34" charset="0"/>
                </a:rPr>
                <a:t>Rwanda</a:t>
              </a:r>
              <a:r>
                <a:rPr lang="en-GB" sz="2400" b="1" dirty="0">
                  <a:latin typeface="Verdana" pitchFamily="34" charset="0"/>
                  <a:cs typeface="Verdana" pitchFamily="34" charset="0"/>
                </a:rPr>
                <a:t>, in </a:t>
              </a:r>
              <a:r>
                <a:rPr lang="en-GB" sz="2400" b="1" dirty="0">
                  <a:solidFill>
                    <a:srgbClr val="E70033"/>
                  </a:solidFill>
                  <a:latin typeface="Verdana" pitchFamily="34" charset="0"/>
                  <a:cs typeface="Verdana" pitchFamily="34" charset="0"/>
                </a:rPr>
                <a:t>Africa</a:t>
              </a:r>
              <a:r>
                <a:rPr lang="en-GB" sz="2400" b="1" dirty="0">
                  <a:latin typeface="Verdana" pitchFamily="34" charset="0"/>
                  <a:cs typeface="Verdana" pitchFamily="34" charset="0"/>
                </a:rPr>
                <a:t>.</a:t>
              </a:r>
              <a:br>
                <a:rPr lang="en-GB" sz="2400" b="1" dirty="0">
                  <a:latin typeface="Verdana" pitchFamily="34" charset="0"/>
                  <a:cs typeface="Verdana" pitchFamily="34" charset="0"/>
                </a:rPr>
              </a:br>
              <a:r>
                <a:rPr lang="en-GB" sz="24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latin typeface="Verdana" pitchFamily="34" charset="0"/>
                  <a:cs typeface="Verdana" pitchFamily="34" charset="0"/>
                </a:rPr>
                <a:t>She is </a:t>
              </a:r>
              <a:r>
                <a:rPr lang="en-GB" sz="2400" b="1" dirty="0">
                  <a:solidFill>
                    <a:srgbClr val="E70033"/>
                  </a:solidFill>
                  <a:latin typeface="Verdana" pitchFamily="34" charset="0"/>
                  <a:cs typeface="Verdana" pitchFamily="34" charset="0"/>
                </a:rPr>
                <a:t>chatting</a:t>
              </a:r>
              <a:r>
                <a:rPr lang="en-GB" sz="24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latin typeface="Verdana" pitchFamily="34" charset="0"/>
                  <a:cs typeface="Verdana" pitchFamily="34" charset="0"/>
                </a:rPr>
                <a:t>on the </a:t>
              </a:r>
              <a:r>
                <a:rPr lang="en-GB" sz="2400" b="1" dirty="0">
                  <a:solidFill>
                    <a:srgbClr val="34B6E4"/>
                  </a:solidFill>
                  <a:latin typeface="Verdana" pitchFamily="34" charset="0"/>
                  <a:cs typeface="Verdana" pitchFamily="34" charset="0"/>
                </a:rPr>
                <a:t>phone</a:t>
              </a:r>
              <a:r>
                <a:rPr lang="en-GB" sz="2400" b="1" dirty="0">
                  <a:latin typeface="Verdana" pitchFamily="34" charset="0"/>
                  <a:cs typeface="Verdana" pitchFamily="34" charset="0"/>
                </a:rPr>
                <a:t>. </a:t>
              </a:r>
            </a:p>
          </p:txBody>
        </p:sp>
      </p:grpSp>
    </p:spTree>
    <p:extLst>
      <p:ext uri="{BB962C8B-B14F-4D97-AF65-F5344CB8AC3E}">
        <p14:creationId xmlns:p14="http://schemas.microsoft.com/office/powerpoint/2010/main" val="6006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Fidel Ramos Gonzalez's youngest son Walter Ovidio, 6yrs doing his homework. "/>
          <p:cNvPicPr>
            <a:picLocks noChangeAspect="1" noChangeArrowheads="1"/>
          </p:cNvPicPr>
          <p:nvPr/>
        </p:nvPicPr>
        <p:blipFill>
          <a:blip r:embed="rId3" cstate="print"/>
          <a:srcRect/>
          <a:stretch>
            <a:fillRect/>
          </a:stretch>
        </p:blipFill>
        <p:spPr bwMode="auto">
          <a:xfrm rot="120000">
            <a:off x="2229235" y="1223499"/>
            <a:ext cx="6553200" cy="4362450"/>
          </a:xfrm>
          <a:prstGeom prst="rect">
            <a:avLst/>
          </a:prstGeom>
          <a:noFill/>
          <a:ln w="9525">
            <a:noFill/>
            <a:miter lim="800000"/>
            <a:headEnd/>
            <a:tailEnd/>
          </a:ln>
        </p:spPr>
      </p:pic>
      <p:pic>
        <p:nvPicPr>
          <p:cNvPr id="7" name="Picture 6" descr="border black.png"/>
          <p:cNvPicPr>
            <a:picLocks noChangeAspect="1"/>
          </p:cNvPicPr>
          <p:nvPr/>
        </p:nvPicPr>
        <p:blipFill>
          <a:blip r:embed="rId4" cstate="screen">
            <a:extLst>
              <a:ext uri="{28A0092B-C50C-407E-A947-70E740481C1C}">
                <a14:useLocalDpi xmlns:a14="http://schemas.microsoft.com/office/drawing/2010/main"/>
              </a:ext>
            </a:extLst>
          </a:blip>
          <a:srcRect b="61550"/>
          <a:stretch>
            <a:fillRect/>
          </a:stretch>
        </p:blipFill>
        <p:spPr>
          <a:xfrm rot="120000">
            <a:off x="2206389" y="1196089"/>
            <a:ext cx="6624736" cy="4852773"/>
          </a:xfrm>
          <a:prstGeom prst="rect">
            <a:avLst/>
          </a:prstGeom>
        </p:spPr>
      </p:pic>
      <p:sp>
        <p:nvSpPr>
          <p:cNvPr id="8" name="TextBox 7"/>
          <p:cNvSpPr txBox="1"/>
          <p:nvPr/>
        </p:nvSpPr>
        <p:spPr>
          <a:xfrm>
            <a:off x="0" y="5949280"/>
            <a:ext cx="9144000" cy="569387"/>
          </a:xfrm>
          <a:prstGeom prst="rect">
            <a:avLst/>
          </a:prstGeom>
          <a:noFill/>
        </p:spPr>
        <p:txBody>
          <a:bodyPr wrap="square" rtlCol="0">
            <a:spAutoFit/>
          </a:bodyPr>
          <a:lstStyle/>
          <a:p>
            <a:pPr algn="ctr"/>
            <a:r>
              <a:rPr lang="en-GB" sz="3000" b="1" dirty="0">
                <a:solidFill>
                  <a:srgbClr val="FFC82E"/>
                </a:solidFill>
                <a:latin typeface="Verdana" pitchFamily="34" charset="0"/>
                <a:ea typeface="Verdana" pitchFamily="34" charset="0"/>
                <a:cs typeface="Verdana" pitchFamily="34" charset="0"/>
              </a:rPr>
              <a:t>What do you think he is learning about?</a:t>
            </a:r>
          </a:p>
        </p:txBody>
      </p:sp>
      <p:pic>
        <p:nvPicPr>
          <p:cNvPr id="11" name="Picture 10" descr="is-it-fair_3.png"/>
          <p:cNvPicPr>
            <a:picLocks noChangeAspect="1"/>
          </p:cNvPicPr>
          <p:nvPr/>
        </p:nvPicPr>
        <p:blipFill>
          <a:blip r:embed="rId5" cstate="print"/>
          <a:stretch>
            <a:fillRect/>
          </a:stretch>
        </p:blipFill>
        <p:spPr>
          <a:xfrm>
            <a:off x="-540568" y="2564904"/>
            <a:ext cx="5472608" cy="4077072"/>
          </a:xfrm>
          <a:prstGeom prst="rect">
            <a:avLst/>
          </a:prstGeom>
        </p:spPr>
      </p:pic>
      <p:sp>
        <p:nvSpPr>
          <p:cNvPr id="4100" name="Text Box 7"/>
          <p:cNvSpPr txBox="1">
            <a:spLocks noChangeArrowheads="1"/>
          </p:cNvSpPr>
          <p:nvPr/>
        </p:nvSpPr>
        <p:spPr bwMode="auto">
          <a:xfrm>
            <a:off x="280548" y="3834914"/>
            <a:ext cx="3960813" cy="1754326"/>
          </a:xfrm>
          <a:prstGeom prst="rect">
            <a:avLst/>
          </a:prstGeom>
          <a:noFill/>
          <a:ln w="9525">
            <a:noFill/>
            <a:miter lim="800000"/>
            <a:headEnd/>
            <a:tailEnd/>
          </a:ln>
        </p:spPr>
        <p:txBody>
          <a:bodyPr>
            <a:spAutoFit/>
          </a:bodyPr>
          <a:lstStyle/>
          <a:p>
            <a:pPr algn="ctr">
              <a:spcBef>
                <a:spcPct val="50000"/>
              </a:spcBef>
            </a:pPr>
            <a:r>
              <a:rPr lang="en-GB" sz="2400" b="1" dirty="0">
                <a:latin typeface="Verdana" pitchFamily="34" charset="0"/>
                <a:cs typeface="Verdana" pitchFamily="34" charset="0"/>
              </a:rPr>
              <a:t>Walter lives in </a:t>
            </a:r>
            <a:br>
              <a:rPr lang="en-GB" sz="2400" b="1" dirty="0">
                <a:latin typeface="Verdana" pitchFamily="34" charset="0"/>
                <a:cs typeface="Verdana" pitchFamily="34" charset="0"/>
              </a:rPr>
            </a:br>
            <a:r>
              <a:rPr lang="en-GB" sz="2400" b="1" dirty="0">
                <a:solidFill>
                  <a:srgbClr val="E70033"/>
                </a:solidFill>
                <a:latin typeface="Verdana" pitchFamily="34" charset="0"/>
                <a:cs typeface="Verdana" pitchFamily="34" charset="0"/>
              </a:rPr>
              <a:t>El Salvador</a:t>
            </a:r>
            <a:r>
              <a:rPr lang="en-GB" sz="2400" b="1" dirty="0">
                <a:latin typeface="Verdana" pitchFamily="34" charset="0"/>
                <a:cs typeface="Verdana" pitchFamily="34" charset="0"/>
              </a:rPr>
              <a:t>.</a:t>
            </a:r>
          </a:p>
          <a:p>
            <a:pPr algn="ctr">
              <a:spcBef>
                <a:spcPct val="50000"/>
              </a:spcBef>
            </a:pPr>
            <a:r>
              <a:rPr lang="en-GB" sz="2400" b="1" dirty="0">
                <a:latin typeface="Verdana" pitchFamily="34" charset="0"/>
                <a:cs typeface="Verdana" pitchFamily="34" charset="0"/>
              </a:rPr>
              <a:t>He is </a:t>
            </a:r>
            <a:r>
              <a:rPr lang="en-GB" sz="2400" b="1" dirty="0">
                <a:solidFill>
                  <a:srgbClr val="34B6E4"/>
                </a:solidFill>
                <a:latin typeface="Verdana" pitchFamily="34" charset="0"/>
                <a:cs typeface="Verdana" pitchFamily="34" charset="0"/>
              </a:rPr>
              <a:t>doing homework</a:t>
            </a:r>
            <a:r>
              <a:rPr lang="en-GB" sz="2400" b="1" dirty="0">
                <a:latin typeface="Verdana" pitchFamily="34" charset="0"/>
                <a:cs typeface="Verdana" pitchFamily="34" charset="0"/>
              </a:rPr>
              <a:t>.  </a:t>
            </a:r>
          </a:p>
        </p:txBody>
      </p:sp>
      <p:pic>
        <p:nvPicPr>
          <p:cNvPr id="13" name="Picture 12" descr="rainbow.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512" y="-315416"/>
            <a:ext cx="2671885" cy="2273945"/>
          </a:xfrm>
          <a:prstGeom prst="rect">
            <a:avLst/>
          </a:prstGeom>
        </p:spPr>
      </p:pic>
    </p:spTree>
    <p:extLst>
      <p:ext uri="{BB962C8B-B14F-4D97-AF65-F5344CB8AC3E}">
        <p14:creationId xmlns:p14="http://schemas.microsoft.com/office/powerpoint/2010/main" val="9458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E8738-BF45-4538-BDC8-869FB8E0FF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0000">
            <a:off x="699681" y="545808"/>
            <a:ext cx="7131951" cy="4979858"/>
          </a:xfrm>
          <a:prstGeom prst="rect">
            <a:avLst/>
          </a:prstGeom>
        </p:spPr>
      </p:pic>
      <p:pic>
        <p:nvPicPr>
          <p:cNvPr id="7" name="Picture 6" descr="border black.png"/>
          <p:cNvPicPr>
            <a:picLocks noChangeAspect="1"/>
          </p:cNvPicPr>
          <p:nvPr/>
        </p:nvPicPr>
        <p:blipFill>
          <a:blip r:embed="rId4" cstate="screen">
            <a:extLst>
              <a:ext uri="{28A0092B-C50C-407E-A947-70E740481C1C}">
                <a14:useLocalDpi xmlns:a14="http://schemas.microsoft.com/office/drawing/2010/main"/>
              </a:ext>
            </a:extLst>
          </a:blip>
          <a:srcRect b="63650"/>
          <a:stretch>
            <a:fillRect/>
          </a:stretch>
        </p:blipFill>
        <p:spPr>
          <a:xfrm rot="21480000">
            <a:off x="611662" y="496808"/>
            <a:ext cx="7308718" cy="5214190"/>
          </a:xfrm>
          <a:prstGeom prst="rect">
            <a:avLst/>
          </a:prstGeom>
        </p:spPr>
      </p:pic>
      <p:sp>
        <p:nvSpPr>
          <p:cNvPr id="8" name="TextBox 7"/>
          <p:cNvSpPr txBox="1"/>
          <p:nvPr/>
        </p:nvSpPr>
        <p:spPr>
          <a:xfrm>
            <a:off x="107504" y="5589240"/>
            <a:ext cx="9036496" cy="1077218"/>
          </a:xfrm>
          <a:prstGeom prst="rect">
            <a:avLst/>
          </a:prstGeom>
          <a:noFill/>
        </p:spPr>
        <p:txBody>
          <a:bodyPr wrap="square" rtlCol="0">
            <a:spAutoFit/>
          </a:bodyPr>
          <a:lstStyle/>
          <a:p>
            <a:r>
              <a:rPr lang="en-GB" sz="3200" b="1" dirty="0">
                <a:solidFill>
                  <a:srgbClr val="FFC82E"/>
                </a:solidFill>
                <a:latin typeface="Verdana" pitchFamily="34" charset="0"/>
                <a:ea typeface="Verdana" pitchFamily="34" charset="0"/>
                <a:cs typeface="Verdana" pitchFamily="34" charset="0"/>
              </a:rPr>
              <a:t>Aidan likes learning about neighbours near and far.</a:t>
            </a:r>
          </a:p>
        </p:txBody>
      </p:sp>
      <p:pic>
        <p:nvPicPr>
          <p:cNvPr id="10" name="Picture 9" descr="is-it-fair_3.png"/>
          <p:cNvPicPr>
            <a:picLocks noChangeAspect="1"/>
          </p:cNvPicPr>
          <p:nvPr/>
        </p:nvPicPr>
        <p:blipFill>
          <a:blip r:embed="rId5" cstate="print"/>
          <a:stretch>
            <a:fillRect/>
          </a:stretch>
        </p:blipFill>
        <p:spPr>
          <a:xfrm>
            <a:off x="3473778" y="3098037"/>
            <a:ext cx="6804956" cy="3090040"/>
          </a:xfrm>
          <a:prstGeom prst="rect">
            <a:avLst/>
          </a:prstGeom>
        </p:spPr>
      </p:pic>
      <p:sp>
        <p:nvSpPr>
          <p:cNvPr id="5124" name="Text Box 7"/>
          <p:cNvSpPr txBox="1">
            <a:spLocks noChangeArrowheads="1"/>
          </p:cNvSpPr>
          <p:nvPr/>
        </p:nvSpPr>
        <p:spPr bwMode="auto">
          <a:xfrm>
            <a:off x="4409885" y="3881593"/>
            <a:ext cx="4932741" cy="1600438"/>
          </a:xfrm>
          <a:prstGeom prst="rect">
            <a:avLst/>
          </a:prstGeom>
          <a:noFill/>
          <a:ln w="9525">
            <a:noFill/>
            <a:miter lim="800000"/>
            <a:headEnd/>
            <a:tailEnd/>
          </a:ln>
        </p:spPr>
        <p:txBody>
          <a:bodyPr wrap="square">
            <a:spAutoFit/>
          </a:bodyPr>
          <a:lstStyle/>
          <a:p>
            <a:pPr algn="ctr">
              <a:spcBef>
                <a:spcPct val="50000"/>
              </a:spcBef>
            </a:pPr>
            <a:r>
              <a:rPr lang="en-GB" sz="2800" b="1" dirty="0">
                <a:latin typeface="Verdana" pitchFamily="34" charset="0"/>
                <a:cs typeface="Verdana" pitchFamily="34" charset="0"/>
              </a:rPr>
              <a:t>This is </a:t>
            </a:r>
            <a:r>
              <a:rPr lang="en-GB" sz="2800" b="1" dirty="0">
                <a:solidFill>
                  <a:srgbClr val="8FD400"/>
                </a:solidFill>
                <a:latin typeface="Verdana" pitchFamily="34" charset="0"/>
                <a:cs typeface="Verdana" pitchFamily="34" charset="0"/>
              </a:rPr>
              <a:t>Aidan.</a:t>
            </a:r>
            <a:r>
              <a:rPr lang="en-GB" sz="2800" b="1" dirty="0">
                <a:latin typeface="Verdana" pitchFamily="34" charset="0"/>
                <a:cs typeface="Verdana" pitchFamily="34" charset="0"/>
              </a:rPr>
              <a:t>  </a:t>
            </a:r>
          </a:p>
          <a:p>
            <a:pPr algn="ctr">
              <a:spcBef>
                <a:spcPct val="50000"/>
              </a:spcBef>
            </a:pPr>
            <a:r>
              <a:rPr lang="en-GB" sz="2800" b="1" dirty="0">
                <a:latin typeface="Verdana" pitchFamily="34" charset="0"/>
                <a:cs typeface="Verdana" pitchFamily="34" charset="0"/>
              </a:rPr>
              <a:t>He is 6.</a:t>
            </a:r>
            <a:br>
              <a:rPr lang="en-GB" sz="2800" b="1" dirty="0">
                <a:latin typeface="Verdana" pitchFamily="34" charset="0"/>
                <a:cs typeface="Verdana" pitchFamily="34" charset="0"/>
              </a:rPr>
            </a:br>
            <a:r>
              <a:rPr lang="en-GB" sz="2800" b="1" dirty="0">
                <a:latin typeface="Verdana" pitchFamily="34" charset="0"/>
                <a:cs typeface="Verdana" pitchFamily="34" charset="0"/>
              </a:rPr>
              <a:t>He </a:t>
            </a:r>
            <a:r>
              <a:rPr lang="en-GB" sz="2800" b="1" dirty="0">
                <a:solidFill>
                  <a:srgbClr val="34B6E4"/>
                </a:solidFill>
                <a:latin typeface="Verdana" pitchFamily="34" charset="0"/>
                <a:cs typeface="Verdana" pitchFamily="34" charset="0"/>
              </a:rPr>
              <a:t>lives</a:t>
            </a:r>
            <a:r>
              <a:rPr lang="en-GB" sz="2800" b="1" dirty="0">
                <a:latin typeface="Verdana" pitchFamily="34" charset="0"/>
                <a:cs typeface="Verdana" pitchFamily="34" charset="0"/>
              </a:rPr>
              <a:t> in the </a:t>
            </a:r>
            <a:r>
              <a:rPr lang="en-GB" sz="2800" b="1" dirty="0">
                <a:solidFill>
                  <a:srgbClr val="E70033"/>
                </a:solidFill>
                <a:latin typeface="Verdana" pitchFamily="34" charset="0"/>
                <a:cs typeface="Verdana" pitchFamily="34" charset="0"/>
              </a:rPr>
              <a:t>UK.</a:t>
            </a:r>
            <a:endParaRPr lang="en-GB" sz="2800" b="1" dirty="0">
              <a:latin typeface="Verdana" pitchFamily="34" charset="0"/>
              <a:cs typeface="Verdana" pitchFamily="34" charset="0"/>
            </a:endParaRPr>
          </a:p>
        </p:txBody>
      </p:sp>
      <p:pic>
        <p:nvPicPr>
          <p:cNvPr id="11" name="Picture 10" descr="plane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6256" y="-387424"/>
            <a:ext cx="1843119" cy="2307771"/>
          </a:xfrm>
          <a:prstGeom prst="rect">
            <a:avLst/>
          </a:prstGeom>
        </p:spPr>
      </p:pic>
    </p:spTree>
    <p:extLst>
      <p:ext uri="{BB962C8B-B14F-4D97-AF65-F5344CB8AC3E}">
        <p14:creationId xmlns:p14="http://schemas.microsoft.com/office/powerpoint/2010/main" val="248565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120000">
            <a:off x="4427895" y="-459432"/>
            <a:ext cx="4716105" cy="7128792"/>
            <a:chOff x="4427895" y="-459432"/>
            <a:chExt cx="4716105" cy="7128792"/>
          </a:xfrm>
        </p:grpSpPr>
        <p:pic>
          <p:nvPicPr>
            <p:cNvPr id="6146" name="Picture 9" descr="39159"/>
            <p:cNvPicPr>
              <a:picLocks noChangeAspect="1" noChangeArrowheads="1"/>
            </p:cNvPicPr>
            <p:nvPr/>
          </p:nvPicPr>
          <p:blipFill>
            <a:blip r:embed="rId3" cstate="print"/>
            <a:srcRect/>
            <a:stretch>
              <a:fillRect/>
            </a:stretch>
          </p:blipFill>
          <p:spPr bwMode="auto">
            <a:xfrm>
              <a:off x="4644008" y="260648"/>
              <a:ext cx="4214295" cy="6359376"/>
            </a:xfrm>
            <a:prstGeom prst="rect">
              <a:avLst/>
            </a:prstGeom>
            <a:noFill/>
            <a:ln w="9525">
              <a:noFill/>
              <a:miter lim="800000"/>
              <a:headEnd/>
              <a:tailEnd/>
            </a:ln>
          </p:spPr>
        </p:pic>
        <p:pic>
          <p:nvPicPr>
            <p:cNvPr id="7" name="Picture 6" descr="border black.png"/>
            <p:cNvPicPr>
              <a:picLocks noChangeAspect="1"/>
            </p:cNvPicPr>
            <p:nvPr/>
          </p:nvPicPr>
          <p:blipFill>
            <a:blip r:embed="rId4" cstate="screen">
              <a:extLst>
                <a:ext uri="{28A0092B-C50C-407E-A947-70E740481C1C}">
                  <a14:useLocalDpi xmlns:a14="http://schemas.microsoft.com/office/drawing/2010/main"/>
                </a:ext>
              </a:extLst>
            </a:blip>
            <a:srcRect t="39500"/>
            <a:stretch>
              <a:fillRect/>
            </a:stretch>
          </p:blipFill>
          <p:spPr>
            <a:xfrm>
              <a:off x="4427895" y="-459432"/>
              <a:ext cx="4716105" cy="7128792"/>
            </a:xfrm>
            <a:prstGeom prst="rect">
              <a:avLst/>
            </a:prstGeom>
          </p:spPr>
        </p:pic>
      </p:grpSp>
      <p:sp>
        <p:nvSpPr>
          <p:cNvPr id="8" name="TextBox 7"/>
          <p:cNvSpPr txBox="1"/>
          <p:nvPr/>
        </p:nvSpPr>
        <p:spPr>
          <a:xfrm>
            <a:off x="107504" y="3933056"/>
            <a:ext cx="4320480" cy="2554545"/>
          </a:xfrm>
          <a:prstGeom prst="rect">
            <a:avLst/>
          </a:prstGeom>
          <a:noFill/>
        </p:spPr>
        <p:txBody>
          <a:bodyPr wrap="square" rtlCol="0">
            <a:spAutoFit/>
          </a:bodyPr>
          <a:lstStyle/>
          <a:p>
            <a:pPr algn="ctr"/>
            <a:r>
              <a:rPr lang="en-GB" sz="3200" b="1" dirty="0">
                <a:solidFill>
                  <a:srgbClr val="FFC82E"/>
                </a:solidFill>
                <a:latin typeface="Verdana" pitchFamily="34" charset="0"/>
                <a:ea typeface="Verdana" pitchFamily="34" charset="0"/>
                <a:cs typeface="Verdana" pitchFamily="34" charset="0"/>
              </a:rPr>
              <a:t>Maybe he is thinking about neighbours around the world, just like you!</a:t>
            </a:r>
          </a:p>
        </p:txBody>
      </p:sp>
      <p:pic>
        <p:nvPicPr>
          <p:cNvPr id="10" name="Picture 9" descr="is-it-fair_3.png"/>
          <p:cNvPicPr>
            <a:picLocks noChangeAspect="1"/>
          </p:cNvPicPr>
          <p:nvPr/>
        </p:nvPicPr>
        <p:blipFill>
          <a:blip r:embed="rId5" cstate="print"/>
          <a:stretch>
            <a:fillRect/>
          </a:stretch>
        </p:blipFill>
        <p:spPr>
          <a:xfrm>
            <a:off x="-1044624" y="-963488"/>
            <a:ext cx="6886575" cy="5328592"/>
          </a:xfrm>
          <a:prstGeom prst="rect">
            <a:avLst/>
          </a:prstGeom>
        </p:spPr>
      </p:pic>
      <p:sp>
        <p:nvSpPr>
          <p:cNvPr id="6148" name="Text Box 7"/>
          <p:cNvSpPr txBox="1">
            <a:spLocks noChangeArrowheads="1"/>
          </p:cNvSpPr>
          <p:nvPr/>
        </p:nvSpPr>
        <p:spPr bwMode="auto">
          <a:xfrm>
            <a:off x="395288" y="476250"/>
            <a:ext cx="4105275" cy="2677656"/>
          </a:xfrm>
          <a:prstGeom prst="rect">
            <a:avLst/>
          </a:prstGeom>
          <a:noFill/>
          <a:ln w="9525">
            <a:noFill/>
            <a:miter lim="800000"/>
            <a:headEnd/>
            <a:tailEnd/>
          </a:ln>
        </p:spPr>
        <p:txBody>
          <a:bodyPr>
            <a:spAutoFit/>
          </a:bodyPr>
          <a:lstStyle/>
          <a:p>
            <a:pPr algn="ctr">
              <a:spcBef>
                <a:spcPct val="50000"/>
              </a:spcBef>
            </a:pPr>
            <a:r>
              <a:rPr lang="en-GB" sz="2800" b="1" dirty="0" err="1">
                <a:solidFill>
                  <a:srgbClr val="E70033"/>
                </a:solidFill>
                <a:latin typeface="Verdana" pitchFamily="34" charset="0"/>
                <a:cs typeface="Verdana" pitchFamily="34" charset="0"/>
              </a:rPr>
              <a:t>Reun</a:t>
            </a:r>
            <a:r>
              <a:rPr lang="en-GB" sz="2800" b="1" dirty="0">
                <a:latin typeface="Verdana" pitchFamily="34" charset="0"/>
                <a:cs typeface="Verdana" pitchFamily="34" charset="0"/>
              </a:rPr>
              <a:t> lives in </a:t>
            </a:r>
            <a:r>
              <a:rPr lang="en-GB" sz="2800" b="1" dirty="0">
                <a:solidFill>
                  <a:srgbClr val="E70033"/>
                </a:solidFill>
                <a:latin typeface="Verdana" pitchFamily="34" charset="0"/>
                <a:cs typeface="Verdana" pitchFamily="34" charset="0"/>
              </a:rPr>
              <a:t>Cambodia</a:t>
            </a:r>
            <a:r>
              <a:rPr lang="en-GB" sz="2800" b="1" dirty="0">
                <a:latin typeface="Verdana" pitchFamily="34" charset="0"/>
                <a:cs typeface="Verdana" pitchFamily="34" charset="0"/>
              </a:rPr>
              <a:t>. </a:t>
            </a:r>
          </a:p>
          <a:p>
            <a:pPr algn="ctr">
              <a:spcBef>
                <a:spcPct val="50000"/>
              </a:spcBef>
            </a:pPr>
            <a:r>
              <a:rPr lang="en-GB" sz="2800" b="1" dirty="0">
                <a:latin typeface="Verdana" pitchFamily="34" charset="0"/>
                <a:cs typeface="Verdana" pitchFamily="34" charset="0"/>
              </a:rPr>
              <a:t>It is a </a:t>
            </a:r>
            <a:r>
              <a:rPr lang="en-GB" sz="2800" b="1" dirty="0">
                <a:solidFill>
                  <a:srgbClr val="8FD400"/>
                </a:solidFill>
                <a:latin typeface="Verdana" pitchFamily="34" charset="0"/>
                <a:cs typeface="Verdana" pitchFamily="34" charset="0"/>
              </a:rPr>
              <a:t>country</a:t>
            </a:r>
            <a:r>
              <a:rPr lang="en-GB" sz="2800" b="1" dirty="0">
                <a:latin typeface="Verdana" pitchFamily="34" charset="0"/>
                <a:cs typeface="Verdana" pitchFamily="34" charset="0"/>
              </a:rPr>
              <a:t> </a:t>
            </a:r>
            <a:br>
              <a:rPr lang="en-GB" sz="2800" b="1" dirty="0">
                <a:latin typeface="Verdana" pitchFamily="34" charset="0"/>
                <a:cs typeface="Verdana" pitchFamily="34" charset="0"/>
              </a:rPr>
            </a:br>
            <a:r>
              <a:rPr lang="en-GB" sz="2800" b="1" dirty="0">
                <a:latin typeface="Verdana" pitchFamily="34" charset="0"/>
                <a:cs typeface="Verdana" pitchFamily="34" charset="0"/>
              </a:rPr>
              <a:t>in </a:t>
            </a:r>
            <a:r>
              <a:rPr lang="en-GB" sz="2800" b="1" dirty="0">
                <a:solidFill>
                  <a:srgbClr val="34B6E4"/>
                </a:solidFill>
                <a:latin typeface="Verdana" pitchFamily="34" charset="0"/>
                <a:cs typeface="Verdana" pitchFamily="34" charset="0"/>
              </a:rPr>
              <a:t>Asia</a:t>
            </a:r>
            <a:r>
              <a:rPr lang="en-GB" sz="2800" b="1" dirty="0">
                <a:latin typeface="Verdana" pitchFamily="34" charset="0"/>
                <a:cs typeface="Verdana" pitchFamily="34" charset="0"/>
              </a:rPr>
              <a:t>.  </a:t>
            </a:r>
          </a:p>
          <a:p>
            <a:pPr algn="ctr">
              <a:spcBef>
                <a:spcPct val="50000"/>
              </a:spcBef>
            </a:pPr>
            <a:r>
              <a:rPr lang="en-GB" sz="2800" b="1" dirty="0">
                <a:latin typeface="Verdana" pitchFamily="34" charset="0"/>
                <a:cs typeface="Verdana" pitchFamily="34" charset="0"/>
              </a:rPr>
              <a:t>He is </a:t>
            </a:r>
            <a:r>
              <a:rPr lang="en-GB" sz="2800" b="1" dirty="0">
                <a:solidFill>
                  <a:srgbClr val="E70033"/>
                </a:solidFill>
                <a:latin typeface="Verdana" pitchFamily="34" charset="0"/>
                <a:cs typeface="Verdana" pitchFamily="34" charset="0"/>
              </a:rPr>
              <a:t>thinking</a:t>
            </a:r>
            <a:r>
              <a:rPr lang="en-GB" sz="2800" b="1" dirty="0">
                <a:latin typeface="Verdana" pitchFamily="34" charset="0"/>
                <a:cs typeface="Verdana" pitchFamily="34" charset="0"/>
              </a:rPr>
              <a:t>.</a:t>
            </a:r>
          </a:p>
        </p:txBody>
      </p:sp>
      <p:pic>
        <p:nvPicPr>
          <p:cNvPr id="11" name="Picture 10" descr="butterfl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4100" y="3284984"/>
            <a:ext cx="2324100" cy="1781525"/>
          </a:xfrm>
          <a:prstGeom prst="rect">
            <a:avLst/>
          </a:prstGeom>
        </p:spPr>
      </p:pic>
    </p:spTree>
    <p:extLst>
      <p:ext uri="{BB962C8B-B14F-4D97-AF65-F5344CB8AC3E}">
        <p14:creationId xmlns:p14="http://schemas.microsoft.com/office/powerpoint/2010/main" val="5575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5.43353E-6 C 0.00642 -0.01618 0.01754 -0.03167 0.02865 -0.04231 C 0.03073 -0.04439 0.03264 -0.04693 0.0349 -0.04855 C 0.03785 -0.05063 0.04427 -0.05271 0.04427 -0.05271 C 0.05538 -0.06728 0.08576 -0.06265 0.09688 -0.06335 C 0.15747 -0.06219 0.19844 -0.06196 0.25243 -0.05479 C 0.26233 -0.05155 0.2724 -0.04809 0.28264 -0.04647 C 0.29271 -0.04485 0.3125 -0.04231 0.3125 -0.04231 C 0.32674 -0.03722 0.33941 -0.03352 0.35399 -0.03167 C 0.37691 -0.02566 0.40052 -0.02311 0.42379 -0.02103 C 0.44774 -0.01479 0.47274 -0.01849 0.49688 -0.02311 C 0.51076 -0.02959 0.52517 -0.03213 0.53976 -0.03583 C 0.54688 -0.04069 0.55486 -0.04184 0.56198 -0.04647 C 0.57639 -0.05618 0.56997 -0.05317 0.58108 -0.0571 C 0.58507 -0.06242 0.58785 -0.06913 0.59219 -0.07398 C 0.59618 -0.07837 0.60017 -0.08092 0.6033 -0.0867 C 0.60451 -0.08924 0.60486 -0.09294 0.60642 -0.09502 C 0.60764 -0.09664 0.60955 -0.09618 0.61094 -0.0971 C 0.61806 -0.10126 0.6224 -0.10728 0.63021 -0.10982 C 0.65226 -0.12485 0.67517 -0.13849 0.69826 -0.15005 C 0.70747 -0.15468 0.71892 -0.15468 0.72847 -0.15629 C 0.75712 -0.15468 0.78455 -0.15144 0.81267 -0.14589 C 0.82726 -0.14288 0.81719 -0.14473 0.8316 -0.13941 C 0.83802 -0.1371 0.8507 -0.13317 0.8507 -0.13317 C 0.85816 -0.12785 0.86476 -0.12462 0.87292 -0.12254 C 0.88767 -0.11306 0.90347 -0.10866 0.9191 -0.10358 C 0.92813 -0.10057 0.93698 -0.09595 0.94601 -0.09294 C 0.96285 -0.08739 0.98333 -0.08762 1 -0.0867 C 1.01163 -0.08739 1.02326 -0.08693 1.0349 -0.08878 C 1.04254 -0.08994 1.05313 -0.10034 1.06042 -0.10358 C 1.0717 -0.11884 1.05868 -0.10335 1.06979 -0.1119 C 1.07656 -0.11699 1.08142 -0.12346 1.08889 -0.1267 C 1.09323 -0.13248 1.0974 -0.13271 1.10313 -0.13525 C 1.11476 -0.14543 1.12969 -0.14566 1.14271 -0.15005 C 1.16667 -0.14889 1.18924 -0.14797 1.21267 -0.14358 C 1.22379 -0.13872 1.23316 -0.13271 1.24427 -0.12878 C 1.24688 -0.12785 1.24983 -0.12762 1.25243 -0.1267 C 1.25556 -0.12554 1.26181 -0.12254 1.26181 -0.12254 " pathEditMode="relative" ptsTypes="fffffffffffffffffffffffffffffffffffffA">
                                      <p:cBhvr>
                                        <p:cTn id="6" dur="2000" fill="hold"/>
                                        <p:tgtEl>
                                          <p:spTgt spid="11"/>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C24DEB-7061-4C4A-9BFC-167524544CAD}"/>
              </a:ext>
            </a:extLst>
          </p:cNvPr>
          <p:cNvSpPr/>
          <p:nvPr/>
        </p:nvSpPr>
        <p:spPr>
          <a:xfrm>
            <a:off x="483079" y="550410"/>
            <a:ext cx="8505646" cy="340991"/>
          </a:xfrm>
          <a:prstGeom prst="rect">
            <a:avLst/>
          </a:prstGeom>
        </p:spPr>
        <p:txBody>
          <a:bodyPr wrap="square">
            <a:spAutoFit/>
          </a:bodyPr>
          <a:lstStyle/>
          <a:p>
            <a:pPr marL="1980565" indent="-1980565">
              <a:lnSpc>
                <a:spcPts val="1640"/>
              </a:lnSpc>
              <a:spcBef>
                <a:spcPts val="55"/>
              </a:spcBef>
              <a:spcAft>
                <a:spcPts val="0"/>
              </a:spcAft>
              <a:tabLst>
                <a:tab pos="2019300" algn="l"/>
              </a:tabLst>
            </a:pPr>
            <a:r>
              <a:rPr lang="en-US" sz="2800" b="1" dirty="0">
                <a:solidFill>
                  <a:srgbClr val="231F20"/>
                </a:solidFill>
                <a:latin typeface="Calibri" panose="020F0502020204030204" pitchFamily="34" charset="0"/>
                <a:ea typeface="Calibri" panose="020F0502020204030204" pitchFamily="34" charset="0"/>
                <a:cs typeface="Calibri" panose="020F0502020204030204" pitchFamily="34" charset="0"/>
              </a:rPr>
              <a:t>L</a:t>
            </a:r>
            <a:r>
              <a:rPr lang="en-US" sz="2800" b="1" spc="-15" dirty="0">
                <a:solidFill>
                  <a:srgbClr val="231F20"/>
                </a:solidFill>
                <a:latin typeface="Calibri" panose="020F0502020204030204" pitchFamily="34" charset="0"/>
                <a:ea typeface="Calibri" panose="020F0502020204030204" pitchFamily="34" charset="0"/>
                <a:cs typeface="Calibri" panose="020F0502020204030204" pitchFamily="34" charset="0"/>
              </a:rPr>
              <a:t>E</a:t>
            </a:r>
            <a:r>
              <a:rPr lang="en-US" sz="2800" b="1" dirty="0">
                <a:solidFill>
                  <a:srgbClr val="231F20"/>
                </a:solidFill>
                <a:latin typeface="Calibri" panose="020F0502020204030204" pitchFamily="34" charset="0"/>
                <a:ea typeface="Calibri" panose="020F0502020204030204" pitchFamily="34" charset="0"/>
                <a:cs typeface="Calibri" panose="020F0502020204030204" pitchFamily="34" charset="0"/>
              </a:rPr>
              <a:t>ARNING INTENTION:</a:t>
            </a:r>
            <a:r>
              <a:rPr lang="en-US" sz="2400" b="1" dirty="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en-GB" sz="2400" spc="-50" dirty="0">
                <a:solidFill>
                  <a:srgbClr val="231F20"/>
                </a:solidFill>
                <a:latin typeface="Calibri" panose="020F0502020204030204" pitchFamily="34" charset="0"/>
                <a:ea typeface="Calibri" panose="020F0502020204030204" pitchFamily="34" charset="0"/>
                <a:cs typeface="Calibri" panose="020F0502020204030204" pitchFamily="34" charset="0"/>
              </a:rPr>
              <a:t>Recognise that we are all neighbours.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79D8124-2DA4-5A43-8FF7-ED048A83DCA5}"/>
              </a:ext>
            </a:extLst>
          </p:cNvPr>
          <p:cNvSpPr/>
          <p:nvPr/>
        </p:nvSpPr>
        <p:spPr>
          <a:xfrm>
            <a:off x="742398" y="1966671"/>
            <a:ext cx="765921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Who are your </a:t>
            </a:r>
            <a:r>
              <a:rPr lang="en-US" sz="5400" b="0" cap="none" spc="0" dirty="0" err="1">
                <a:ln w="0"/>
                <a:solidFill>
                  <a:schemeClr val="accent1"/>
                </a:solidFill>
                <a:effectLst>
                  <a:outerShdw blurRad="38100" dist="25400" dir="5400000" algn="ctr" rotWithShape="0">
                    <a:srgbClr val="6E747A">
                      <a:alpha val="43000"/>
                    </a:srgbClr>
                  </a:outerShdw>
                </a:effectLst>
              </a:rPr>
              <a:t>neighbours</a:t>
            </a:r>
            <a:r>
              <a:rPr lang="en-US" sz="5400" b="0" cap="none" spc="0" dirty="0">
                <a:ln w="0"/>
                <a:solidFill>
                  <a:schemeClr val="accent1"/>
                </a:solidFill>
                <a:effectLst>
                  <a:outerShdw blurRad="38100" dist="25400" dir="5400000" algn="ctr" rotWithShape="0">
                    <a:srgbClr val="6E747A">
                      <a:alpha val="43000"/>
                    </a:srgbClr>
                  </a:outerShdw>
                </a:effectLst>
              </a:rPr>
              <a:t>?</a:t>
            </a:r>
          </a:p>
        </p:txBody>
      </p:sp>
      <p:pic>
        <p:nvPicPr>
          <p:cNvPr id="4" name="Picture 3">
            <a:extLst>
              <a:ext uri="{FF2B5EF4-FFF2-40B4-BE49-F238E27FC236}">
                <a16:creationId xmlns:a16="http://schemas.microsoft.com/office/drawing/2014/main" id="{3F88FAE1-53B0-CA4F-8B88-5F9A451BB8B3}"/>
              </a:ext>
            </a:extLst>
          </p:cNvPr>
          <p:cNvPicPr>
            <a:picLocks noChangeAspect="1"/>
          </p:cNvPicPr>
          <p:nvPr/>
        </p:nvPicPr>
        <p:blipFill>
          <a:blip r:embed="rId2"/>
          <a:stretch>
            <a:fillRect/>
          </a:stretch>
        </p:blipFill>
        <p:spPr>
          <a:xfrm>
            <a:off x="533404" y="4125057"/>
            <a:ext cx="4038600" cy="2019300"/>
          </a:xfrm>
          <a:prstGeom prst="rect">
            <a:avLst/>
          </a:prstGeom>
        </p:spPr>
      </p:pic>
      <p:pic>
        <p:nvPicPr>
          <p:cNvPr id="5" name="Picture 4">
            <a:extLst>
              <a:ext uri="{FF2B5EF4-FFF2-40B4-BE49-F238E27FC236}">
                <a16:creationId xmlns:a16="http://schemas.microsoft.com/office/drawing/2014/main" id="{00F19755-4456-5947-B1EC-5F1B56F52A37}"/>
              </a:ext>
            </a:extLst>
          </p:cNvPr>
          <p:cNvPicPr>
            <a:picLocks noChangeAspect="1"/>
          </p:cNvPicPr>
          <p:nvPr/>
        </p:nvPicPr>
        <p:blipFill>
          <a:blip r:embed="rId3"/>
          <a:stretch>
            <a:fillRect/>
          </a:stretch>
        </p:blipFill>
        <p:spPr>
          <a:xfrm>
            <a:off x="5691554" y="3224823"/>
            <a:ext cx="2438400" cy="3327400"/>
          </a:xfrm>
          <a:prstGeom prst="rect">
            <a:avLst/>
          </a:prstGeom>
        </p:spPr>
      </p:pic>
    </p:spTree>
    <p:extLst>
      <p:ext uri="{BB962C8B-B14F-4D97-AF65-F5344CB8AC3E}">
        <p14:creationId xmlns:p14="http://schemas.microsoft.com/office/powerpoint/2010/main" val="204768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A653-DCEA-4B34-8719-28BD6612DB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15"/>
          <a:stretch/>
        </p:blipFill>
        <p:spPr>
          <a:xfrm>
            <a:off x="2233248" y="4394391"/>
            <a:ext cx="4491905" cy="2491304"/>
          </a:xfrm>
          <a:prstGeom prst="rect">
            <a:avLst/>
          </a:prstGeom>
        </p:spPr>
      </p:pic>
      <p:grpSp>
        <p:nvGrpSpPr>
          <p:cNvPr id="14" name="Group 13"/>
          <p:cNvGrpSpPr/>
          <p:nvPr/>
        </p:nvGrpSpPr>
        <p:grpSpPr>
          <a:xfrm>
            <a:off x="-49236" y="-1"/>
            <a:ext cx="9205156" cy="6885696"/>
            <a:chOff x="-49236" y="-1"/>
            <a:chExt cx="9205156" cy="6885696"/>
          </a:xfrm>
        </p:grpSpPr>
        <p:pic>
          <p:nvPicPr>
            <p:cNvPr id="7171" name="Picture 6" descr="Benita, 4yrs, using a mobile pho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6" y="0"/>
              <a:ext cx="4867199" cy="3880098"/>
            </a:xfrm>
            <a:prstGeom prst="rect">
              <a:avLst/>
            </a:prstGeom>
            <a:noFill/>
            <a:ln w="9525">
              <a:noFill/>
              <a:miter lim="800000"/>
              <a:headEnd/>
              <a:tailEnd/>
            </a:ln>
          </p:spPr>
        </p:pic>
        <p:pic>
          <p:nvPicPr>
            <p:cNvPr id="7172" name="Picture 5" descr="Children outside Kanyabayonga Parish"/>
            <p:cNvPicPr>
              <a:picLocks noChangeAspect="1" noChangeArrowheads="1"/>
            </p:cNvPicPr>
            <p:nvPr/>
          </p:nvPicPr>
          <p:blipFill>
            <a:blip r:embed="rId5" cstate="print"/>
            <a:srcRect/>
            <a:stretch>
              <a:fillRect/>
            </a:stretch>
          </p:blipFill>
          <p:spPr bwMode="auto">
            <a:xfrm>
              <a:off x="4817963" y="-1"/>
              <a:ext cx="4337957" cy="3756503"/>
            </a:xfrm>
            <a:prstGeom prst="rect">
              <a:avLst/>
            </a:prstGeom>
            <a:noFill/>
            <a:ln w="9525">
              <a:noFill/>
              <a:miter lim="800000"/>
              <a:headEnd/>
              <a:tailEnd/>
            </a:ln>
          </p:spPr>
        </p:pic>
        <p:pic>
          <p:nvPicPr>
            <p:cNvPr id="7173" name="Picture 7" descr="Fidel Ramos Gonzalez's youngest son Walter Ovidio, 6yrs doing his homework. "/>
            <p:cNvPicPr>
              <a:picLocks noChangeAspect="1" noChangeArrowheads="1"/>
            </p:cNvPicPr>
            <p:nvPr/>
          </p:nvPicPr>
          <p:blipFill>
            <a:blip r:embed="rId6" cstate="print"/>
            <a:srcRect/>
            <a:stretch>
              <a:fillRect/>
            </a:stretch>
          </p:blipFill>
          <p:spPr bwMode="auto">
            <a:xfrm>
              <a:off x="-16748" y="3880098"/>
              <a:ext cx="4499993" cy="2996952"/>
            </a:xfrm>
            <a:prstGeom prst="rect">
              <a:avLst/>
            </a:prstGeom>
            <a:noFill/>
            <a:ln w="9525">
              <a:noFill/>
              <a:miter lim="800000"/>
              <a:headEnd/>
              <a:tailEnd/>
            </a:ln>
          </p:spPr>
        </p:pic>
        <p:pic>
          <p:nvPicPr>
            <p:cNvPr id="7175" name="Picture 9" descr="39159"/>
            <p:cNvPicPr>
              <a:picLocks noChangeAspect="1" noChangeArrowheads="1"/>
            </p:cNvPicPr>
            <p:nvPr/>
          </p:nvPicPr>
          <p:blipFill>
            <a:blip r:embed="rId7" cstate="print"/>
            <a:srcRect/>
            <a:stretch>
              <a:fillRect/>
            </a:stretch>
          </p:blipFill>
          <p:spPr bwMode="auto">
            <a:xfrm>
              <a:off x="6558879" y="2966308"/>
              <a:ext cx="2597041" cy="3919387"/>
            </a:xfrm>
            <a:prstGeom prst="rect">
              <a:avLst/>
            </a:prstGeom>
            <a:noFill/>
            <a:ln w="9525">
              <a:noFill/>
              <a:miter lim="800000"/>
              <a:headEnd/>
              <a:tailEnd/>
            </a:ln>
          </p:spPr>
        </p:pic>
      </p:grpSp>
      <p:grpSp>
        <p:nvGrpSpPr>
          <p:cNvPr id="13" name="Group 12"/>
          <p:cNvGrpSpPr/>
          <p:nvPr/>
        </p:nvGrpSpPr>
        <p:grpSpPr>
          <a:xfrm>
            <a:off x="1698847" y="231073"/>
            <a:ext cx="6336704" cy="5688632"/>
            <a:chOff x="1979713" y="476672"/>
            <a:chExt cx="6336704" cy="5688632"/>
          </a:xfrm>
        </p:grpSpPr>
        <p:pic>
          <p:nvPicPr>
            <p:cNvPr id="10" name="Picture 9" descr="is-it-fair_3.png"/>
            <p:cNvPicPr>
              <a:picLocks noChangeAspect="1"/>
            </p:cNvPicPr>
            <p:nvPr/>
          </p:nvPicPr>
          <p:blipFill>
            <a:blip r:embed="rId8" cstate="print"/>
            <a:stretch>
              <a:fillRect/>
            </a:stretch>
          </p:blipFill>
          <p:spPr>
            <a:xfrm>
              <a:off x="1979713" y="476672"/>
              <a:ext cx="6336704" cy="5688632"/>
            </a:xfrm>
            <a:prstGeom prst="rect">
              <a:avLst/>
            </a:prstGeom>
          </p:spPr>
        </p:pic>
        <p:sp>
          <p:nvSpPr>
            <p:cNvPr id="9" name="TextBox 8"/>
            <p:cNvSpPr txBox="1"/>
            <p:nvPr/>
          </p:nvSpPr>
          <p:spPr>
            <a:xfrm>
              <a:off x="3203848" y="1942132"/>
              <a:ext cx="3888432" cy="3662541"/>
            </a:xfrm>
            <a:prstGeom prst="rect">
              <a:avLst/>
            </a:prstGeom>
            <a:noFill/>
          </p:spPr>
          <p:txBody>
            <a:bodyPr wrap="square" rtlCol="0">
              <a:spAutoFit/>
            </a:bodyPr>
            <a:lstStyle/>
            <a:p>
              <a:pPr algn="ctr"/>
              <a:r>
                <a:rPr lang="en-GB" sz="2400" b="1" dirty="0">
                  <a:latin typeface="Verdana" pitchFamily="34" charset="0"/>
                  <a:cs typeface="Verdana" pitchFamily="34" charset="0"/>
                </a:rPr>
                <a:t>Some </a:t>
              </a:r>
              <a:r>
                <a:rPr lang="en-GB" sz="2400" b="1" dirty="0">
                  <a:solidFill>
                    <a:srgbClr val="34B6E4"/>
                  </a:solidFill>
                  <a:latin typeface="Verdana" pitchFamily="34" charset="0"/>
                  <a:cs typeface="Verdana" pitchFamily="34" charset="0"/>
                </a:rPr>
                <a:t>neighbours</a:t>
              </a:r>
              <a:r>
                <a:rPr lang="en-GB" sz="24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latin typeface="Verdana" pitchFamily="34" charset="0"/>
                  <a:cs typeface="Verdana" pitchFamily="34" charset="0"/>
                </a:rPr>
                <a:t>live </a:t>
              </a:r>
              <a:r>
                <a:rPr lang="en-GB" sz="2400" b="1" dirty="0">
                  <a:solidFill>
                    <a:srgbClr val="8FD400"/>
                  </a:solidFill>
                  <a:latin typeface="Verdana" pitchFamily="34" charset="0"/>
                  <a:cs typeface="Verdana" pitchFamily="34" charset="0"/>
                </a:rPr>
                <a:t>close to us</a:t>
              </a:r>
              <a:r>
                <a:rPr lang="en-GB" sz="2400" b="1" dirty="0">
                  <a:latin typeface="Verdana" pitchFamily="34" charset="0"/>
                  <a:cs typeface="Verdana" pitchFamily="34" charset="0"/>
                </a:rPr>
                <a:t>.</a:t>
              </a:r>
            </a:p>
            <a:p>
              <a:pPr algn="ctr"/>
              <a:r>
                <a:rPr lang="en-GB" sz="16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latin typeface="Verdana" pitchFamily="34" charset="0"/>
                  <a:cs typeface="Verdana" pitchFamily="34" charset="0"/>
                </a:rPr>
                <a:t>Some neighbours </a:t>
              </a:r>
              <a:br>
                <a:rPr lang="en-GB" sz="2400" b="1" dirty="0">
                  <a:latin typeface="Verdana" pitchFamily="34" charset="0"/>
                  <a:cs typeface="Verdana" pitchFamily="34" charset="0"/>
                </a:rPr>
              </a:br>
              <a:r>
                <a:rPr lang="en-GB" sz="2400" b="1" dirty="0">
                  <a:solidFill>
                    <a:srgbClr val="E70033"/>
                  </a:solidFill>
                  <a:latin typeface="Verdana" pitchFamily="34" charset="0"/>
                  <a:cs typeface="Verdana" pitchFamily="34" charset="0"/>
                </a:rPr>
                <a:t>live far away</a:t>
              </a:r>
              <a:r>
                <a:rPr lang="en-GB" sz="24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latin typeface="Verdana" pitchFamily="34" charset="0"/>
                  <a:cs typeface="Verdana" pitchFamily="34" charset="0"/>
                </a:rPr>
                <a:t>like the children </a:t>
              </a:r>
              <a:br>
                <a:rPr lang="en-GB" sz="2400" b="1" dirty="0">
                  <a:latin typeface="Verdana" pitchFamily="34" charset="0"/>
                  <a:cs typeface="Verdana" pitchFamily="34" charset="0"/>
                </a:rPr>
              </a:br>
              <a:r>
                <a:rPr lang="en-GB" sz="2400" b="1" dirty="0">
                  <a:latin typeface="Verdana" pitchFamily="34" charset="0"/>
                  <a:cs typeface="Verdana" pitchFamily="34" charset="0"/>
                </a:rPr>
                <a:t>you have learnt </a:t>
              </a:r>
              <a:br>
                <a:rPr lang="en-GB" sz="2400" b="1" dirty="0">
                  <a:latin typeface="Verdana" pitchFamily="34" charset="0"/>
                  <a:cs typeface="Verdana" pitchFamily="34" charset="0"/>
                </a:rPr>
              </a:br>
              <a:r>
                <a:rPr lang="en-GB" sz="2400" b="1" dirty="0">
                  <a:latin typeface="Verdana" pitchFamily="34" charset="0"/>
                  <a:cs typeface="Verdana" pitchFamily="34" charset="0"/>
                </a:rPr>
                <a:t> about today.</a:t>
              </a:r>
              <a:br>
                <a:rPr lang="en-GB" sz="2400" b="1" dirty="0">
                  <a:latin typeface="Verdana" pitchFamily="34" charset="0"/>
                  <a:cs typeface="Verdana" pitchFamily="34" charset="0"/>
                </a:rPr>
              </a:br>
              <a:br>
                <a:rPr lang="en-GB" sz="2400" b="1" dirty="0">
                  <a:latin typeface="Verdana" pitchFamily="34" charset="0"/>
                  <a:cs typeface="Verdana" pitchFamily="34" charset="0"/>
                </a:rPr>
              </a:br>
              <a:endParaRPr lang="en-GB" sz="2400" b="1" dirty="0">
                <a:latin typeface="Tw Cen MT" pitchFamily="34" charset="0"/>
                <a:cs typeface="verdana" pitchFamily="34" charset="0"/>
              </a:endParaRPr>
            </a:p>
          </p:txBody>
        </p:sp>
      </p:grpSp>
    </p:spTree>
    <p:extLst>
      <p:ext uri="{BB962C8B-B14F-4D97-AF65-F5344CB8AC3E}">
        <p14:creationId xmlns:p14="http://schemas.microsoft.com/office/powerpoint/2010/main" val="222931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D0C43B6-4C57-4D0A-96DA-B49922A999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15"/>
          <a:stretch/>
        </p:blipFill>
        <p:spPr>
          <a:xfrm>
            <a:off x="2233248" y="4394391"/>
            <a:ext cx="4491905" cy="2491304"/>
          </a:xfrm>
          <a:prstGeom prst="rect">
            <a:avLst/>
          </a:prstGeom>
        </p:spPr>
      </p:pic>
      <p:grpSp>
        <p:nvGrpSpPr>
          <p:cNvPr id="18" name="Group 17">
            <a:extLst>
              <a:ext uri="{FF2B5EF4-FFF2-40B4-BE49-F238E27FC236}">
                <a16:creationId xmlns:a16="http://schemas.microsoft.com/office/drawing/2014/main" id="{761CB15C-4DD5-4AA9-89E0-3B9D08DC1FF9}"/>
              </a:ext>
            </a:extLst>
          </p:cNvPr>
          <p:cNvGrpSpPr/>
          <p:nvPr/>
        </p:nvGrpSpPr>
        <p:grpSpPr>
          <a:xfrm>
            <a:off x="-49236" y="-1"/>
            <a:ext cx="9205156" cy="6885696"/>
            <a:chOff x="-49236" y="-1"/>
            <a:chExt cx="9205156" cy="6885696"/>
          </a:xfrm>
        </p:grpSpPr>
        <p:pic>
          <p:nvPicPr>
            <p:cNvPr id="19" name="Picture 6" descr="Benita, 4yrs, using a mobile phone.">
              <a:extLst>
                <a:ext uri="{FF2B5EF4-FFF2-40B4-BE49-F238E27FC236}">
                  <a16:creationId xmlns:a16="http://schemas.microsoft.com/office/drawing/2014/main" id="{A3883BDB-3DD5-4B7A-9714-C35DFE60DE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36" y="0"/>
              <a:ext cx="4867199" cy="3880098"/>
            </a:xfrm>
            <a:prstGeom prst="rect">
              <a:avLst/>
            </a:prstGeom>
            <a:noFill/>
            <a:ln w="9525">
              <a:noFill/>
              <a:miter lim="800000"/>
              <a:headEnd/>
              <a:tailEnd/>
            </a:ln>
          </p:spPr>
        </p:pic>
        <p:pic>
          <p:nvPicPr>
            <p:cNvPr id="20" name="Picture 5" descr="Children outside Kanyabayonga Parish">
              <a:extLst>
                <a:ext uri="{FF2B5EF4-FFF2-40B4-BE49-F238E27FC236}">
                  <a16:creationId xmlns:a16="http://schemas.microsoft.com/office/drawing/2014/main" id="{32EF18E8-CC4D-4577-93FE-B9EB621CED03}"/>
                </a:ext>
              </a:extLst>
            </p:cNvPr>
            <p:cNvPicPr>
              <a:picLocks noChangeAspect="1" noChangeArrowheads="1"/>
            </p:cNvPicPr>
            <p:nvPr/>
          </p:nvPicPr>
          <p:blipFill>
            <a:blip r:embed="rId5" cstate="print"/>
            <a:srcRect/>
            <a:stretch>
              <a:fillRect/>
            </a:stretch>
          </p:blipFill>
          <p:spPr bwMode="auto">
            <a:xfrm>
              <a:off x="4817963" y="-1"/>
              <a:ext cx="4337957" cy="3756503"/>
            </a:xfrm>
            <a:prstGeom prst="rect">
              <a:avLst/>
            </a:prstGeom>
            <a:noFill/>
            <a:ln w="9525">
              <a:noFill/>
              <a:miter lim="800000"/>
              <a:headEnd/>
              <a:tailEnd/>
            </a:ln>
          </p:spPr>
        </p:pic>
        <p:pic>
          <p:nvPicPr>
            <p:cNvPr id="21" name="Picture 7" descr="Fidel Ramos Gonzalez's youngest son Walter Ovidio, 6yrs doing his homework. ">
              <a:extLst>
                <a:ext uri="{FF2B5EF4-FFF2-40B4-BE49-F238E27FC236}">
                  <a16:creationId xmlns:a16="http://schemas.microsoft.com/office/drawing/2014/main" id="{FAED86BB-36D5-4193-8A8A-D9949E0065EA}"/>
                </a:ext>
              </a:extLst>
            </p:cNvPr>
            <p:cNvPicPr>
              <a:picLocks noChangeAspect="1" noChangeArrowheads="1"/>
            </p:cNvPicPr>
            <p:nvPr/>
          </p:nvPicPr>
          <p:blipFill>
            <a:blip r:embed="rId6" cstate="print"/>
            <a:srcRect/>
            <a:stretch>
              <a:fillRect/>
            </a:stretch>
          </p:blipFill>
          <p:spPr bwMode="auto">
            <a:xfrm>
              <a:off x="-16748" y="3880098"/>
              <a:ext cx="4499993" cy="2996952"/>
            </a:xfrm>
            <a:prstGeom prst="rect">
              <a:avLst/>
            </a:prstGeom>
            <a:noFill/>
            <a:ln w="9525">
              <a:noFill/>
              <a:miter lim="800000"/>
              <a:headEnd/>
              <a:tailEnd/>
            </a:ln>
          </p:spPr>
        </p:pic>
        <p:pic>
          <p:nvPicPr>
            <p:cNvPr id="22" name="Picture 9" descr="39159">
              <a:extLst>
                <a:ext uri="{FF2B5EF4-FFF2-40B4-BE49-F238E27FC236}">
                  <a16:creationId xmlns:a16="http://schemas.microsoft.com/office/drawing/2014/main" id="{B71B54BC-8112-4ED6-9698-584A5546286F}"/>
                </a:ext>
              </a:extLst>
            </p:cNvPr>
            <p:cNvPicPr>
              <a:picLocks noChangeAspect="1" noChangeArrowheads="1"/>
            </p:cNvPicPr>
            <p:nvPr/>
          </p:nvPicPr>
          <p:blipFill>
            <a:blip r:embed="rId7" cstate="print"/>
            <a:srcRect/>
            <a:stretch>
              <a:fillRect/>
            </a:stretch>
          </p:blipFill>
          <p:spPr bwMode="auto">
            <a:xfrm>
              <a:off x="6558879" y="2966308"/>
              <a:ext cx="2597041" cy="3919387"/>
            </a:xfrm>
            <a:prstGeom prst="rect">
              <a:avLst/>
            </a:prstGeom>
            <a:noFill/>
            <a:ln w="9525">
              <a:noFill/>
              <a:miter lim="800000"/>
              <a:headEnd/>
              <a:tailEnd/>
            </a:ln>
          </p:spPr>
        </p:pic>
      </p:grpSp>
      <p:pic>
        <p:nvPicPr>
          <p:cNvPr id="16" name="Picture 15" descr="is-it-fair_1.png"/>
          <p:cNvPicPr>
            <a:picLocks noChangeAspect="1"/>
          </p:cNvPicPr>
          <p:nvPr/>
        </p:nvPicPr>
        <p:blipFill>
          <a:blip r:embed="rId8" cstate="print"/>
          <a:stretch>
            <a:fillRect/>
          </a:stretch>
        </p:blipFill>
        <p:spPr>
          <a:xfrm>
            <a:off x="144016" y="332656"/>
            <a:ext cx="9396536" cy="5688632"/>
          </a:xfrm>
          <a:prstGeom prst="rect">
            <a:avLst/>
          </a:prstGeom>
        </p:spPr>
      </p:pic>
      <p:sp>
        <p:nvSpPr>
          <p:cNvPr id="9" name="TextBox 8"/>
          <p:cNvSpPr txBox="1"/>
          <p:nvPr/>
        </p:nvSpPr>
        <p:spPr>
          <a:xfrm>
            <a:off x="1907704" y="2276872"/>
            <a:ext cx="5904656" cy="1938992"/>
          </a:xfrm>
          <a:prstGeom prst="rect">
            <a:avLst/>
          </a:prstGeom>
          <a:noFill/>
        </p:spPr>
        <p:txBody>
          <a:bodyPr wrap="square" rtlCol="0">
            <a:spAutoFit/>
          </a:bodyPr>
          <a:lstStyle/>
          <a:p>
            <a:pPr algn="ctr"/>
            <a:r>
              <a:rPr lang="en-GB" sz="2400" b="1" dirty="0">
                <a:latin typeface="Verdana" pitchFamily="34" charset="0"/>
                <a:cs typeface="Verdana" pitchFamily="34" charset="0"/>
              </a:rPr>
              <a:t>Tell </a:t>
            </a:r>
            <a:r>
              <a:rPr lang="en-GB" sz="2400" b="1" dirty="0">
                <a:solidFill>
                  <a:srgbClr val="E70033"/>
                </a:solidFill>
                <a:latin typeface="Verdana" pitchFamily="34" charset="0"/>
                <a:cs typeface="Verdana" pitchFamily="34" charset="0"/>
              </a:rPr>
              <a:t>someone </a:t>
            </a:r>
            <a:br>
              <a:rPr lang="en-GB" sz="2400" b="1" dirty="0">
                <a:latin typeface="Verdana" pitchFamily="34" charset="0"/>
                <a:cs typeface="Verdana" pitchFamily="34" charset="0"/>
              </a:rPr>
            </a:br>
            <a:r>
              <a:rPr lang="en-GB" sz="2400" b="1" dirty="0">
                <a:latin typeface="Verdana" pitchFamily="34" charset="0"/>
                <a:cs typeface="Verdana" pitchFamily="34" charset="0"/>
              </a:rPr>
              <a:t>at </a:t>
            </a:r>
            <a:r>
              <a:rPr lang="en-GB" sz="2400" b="1" dirty="0">
                <a:solidFill>
                  <a:srgbClr val="E70033"/>
                </a:solidFill>
                <a:latin typeface="Verdana" pitchFamily="34" charset="0"/>
                <a:cs typeface="Verdana" pitchFamily="34" charset="0"/>
              </a:rPr>
              <a:t>home</a:t>
            </a:r>
            <a:r>
              <a:rPr lang="en-GB" sz="2400" b="1" dirty="0">
                <a:latin typeface="Verdana" pitchFamily="34" charset="0"/>
                <a:cs typeface="Verdana" pitchFamily="34" charset="0"/>
              </a:rPr>
              <a:t> about </a:t>
            </a:r>
            <a:br>
              <a:rPr lang="en-GB" sz="2400" b="1" dirty="0">
                <a:latin typeface="Verdana" pitchFamily="34" charset="0"/>
                <a:cs typeface="Verdana" pitchFamily="34" charset="0"/>
              </a:rPr>
            </a:br>
            <a:r>
              <a:rPr lang="en-GB" sz="2400" b="1" dirty="0">
                <a:latin typeface="Verdana" pitchFamily="34" charset="0"/>
                <a:cs typeface="Verdana" pitchFamily="34" charset="0"/>
              </a:rPr>
              <a:t>the </a:t>
            </a:r>
            <a:r>
              <a:rPr lang="en-GB" sz="2400" b="1" dirty="0">
                <a:solidFill>
                  <a:srgbClr val="34B6E4"/>
                </a:solidFill>
                <a:latin typeface="Verdana" pitchFamily="34" charset="0"/>
                <a:cs typeface="Verdana" pitchFamily="34" charset="0"/>
              </a:rPr>
              <a:t>neighbours</a:t>
            </a:r>
            <a:r>
              <a:rPr lang="en-GB" sz="2400" b="1" dirty="0">
                <a:latin typeface="Verdana" pitchFamily="34" charset="0"/>
                <a:cs typeface="Verdana" pitchFamily="34" charset="0"/>
              </a:rPr>
              <a:t> </a:t>
            </a:r>
            <a:br>
              <a:rPr lang="en-GB" sz="2400" b="1" dirty="0">
                <a:latin typeface="Verdana" pitchFamily="34" charset="0"/>
                <a:cs typeface="Verdana" pitchFamily="34" charset="0"/>
              </a:rPr>
            </a:br>
            <a:r>
              <a:rPr lang="en-GB" sz="2400" b="1" dirty="0">
                <a:solidFill>
                  <a:srgbClr val="8FD400"/>
                </a:solidFill>
                <a:latin typeface="Verdana" pitchFamily="34" charset="0"/>
                <a:cs typeface="Verdana" pitchFamily="34" charset="0"/>
              </a:rPr>
              <a:t>around the world </a:t>
            </a:r>
            <a:br>
              <a:rPr lang="en-GB" sz="2400" b="1" dirty="0">
                <a:latin typeface="Verdana" pitchFamily="34" charset="0"/>
                <a:cs typeface="Verdana" pitchFamily="34" charset="0"/>
              </a:rPr>
            </a:br>
            <a:r>
              <a:rPr lang="en-GB" sz="2400" b="1" dirty="0">
                <a:latin typeface="Verdana" pitchFamily="34" charset="0"/>
                <a:cs typeface="Verdana" pitchFamily="34" charset="0"/>
              </a:rPr>
              <a:t>you have </a:t>
            </a:r>
            <a:r>
              <a:rPr lang="en-GB" sz="2400" b="1" dirty="0">
                <a:solidFill>
                  <a:srgbClr val="E70033"/>
                </a:solidFill>
                <a:latin typeface="Verdana" pitchFamily="34" charset="0"/>
                <a:cs typeface="Verdana" pitchFamily="34" charset="0"/>
              </a:rPr>
              <a:t>met today</a:t>
            </a:r>
            <a:r>
              <a:rPr lang="en-GB" sz="2400" b="1" dirty="0">
                <a:latin typeface="Verdana" pitchFamily="34" charset="0"/>
                <a:cs typeface="Verdana" pitchFamily="34" charset="0"/>
              </a:rPr>
              <a:t>.</a:t>
            </a:r>
            <a:endParaRPr lang="en-GB" sz="2400" dirty="0"/>
          </a:p>
        </p:txBody>
      </p:sp>
    </p:spTree>
    <p:extLst>
      <p:ext uri="{BB962C8B-B14F-4D97-AF65-F5344CB8AC3E}">
        <p14:creationId xmlns:p14="http://schemas.microsoft.com/office/powerpoint/2010/main" val="2014010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ihbou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48892"/>
          </a:xfrm>
          <a:prstGeom prst="rect">
            <a:avLst/>
          </a:prstGeom>
        </p:spPr>
      </p:pic>
      <p:pic>
        <p:nvPicPr>
          <p:cNvPr id="9219" name="Picture 14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21425"/>
            <a:ext cx="9144000" cy="536575"/>
          </a:xfrm>
          <a:prstGeom prst="rect">
            <a:avLst/>
          </a:prstGeom>
          <a:noFill/>
          <a:ln w="9525">
            <a:noFill/>
            <a:miter lim="800000"/>
            <a:headEnd/>
            <a:tailEnd/>
          </a:ln>
        </p:spPr>
      </p:pic>
      <p:sp>
        <p:nvSpPr>
          <p:cNvPr id="4" name="TextBox 3"/>
          <p:cNvSpPr txBox="1"/>
          <p:nvPr/>
        </p:nvSpPr>
        <p:spPr>
          <a:xfrm>
            <a:off x="0" y="5653117"/>
            <a:ext cx="9144000" cy="877163"/>
          </a:xfrm>
          <a:prstGeom prst="rect">
            <a:avLst/>
          </a:prstGeom>
          <a:noFill/>
        </p:spPr>
        <p:txBody>
          <a:bodyPr wrap="square" rtlCol="0">
            <a:spAutoFit/>
          </a:bodyPr>
          <a:lstStyle/>
          <a:p>
            <a:pPr algn="ctr"/>
            <a:r>
              <a:rPr lang="en-GB" sz="1100" dirty="0">
                <a:latin typeface="Verdana" pitchFamily="34" charset="0"/>
                <a:cs typeface="Verdana" pitchFamily="34" charset="0"/>
              </a:rPr>
              <a:t>Photographs by: Laura </a:t>
            </a:r>
            <a:r>
              <a:rPr lang="en-GB" sz="1100" dirty="0" err="1">
                <a:latin typeface="Verdana" pitchFamily="34" charset="0"/>
                <a:cs typeface="Verdana" pitchFamily="34" charset="0"/>
              </a:rPr>
              <a:t>Donkin</a:t>
            </a:r>
            <a:r>
              <a:rPr lang="en-GB" sz="1100" dirty="0">
                <a:latin typeface="Verdana" pitchFamily="34" charset="0"/>
                <a:cs typeface="Verdana" pitchFamily="34" charset="0"/>
              </a:rPr>
              <a:t>, Annie </a:t>
            </a:r>
            <a:r>
              <a:rPr lang="en-GB" sz="1100" dirty="0" err="1">
                <a:latin typeface="Verdana" pitchFamily="34" charset="0"/>
                <a:cs typeface="Verdana" pitchFamily="34" charset="0"/>
              </a:rPr>
              <a:t>Bungeroth</a:t>
            </a:r>
            <a:r>
              <a:rPr lang="en-GB" sz="1100" dirty="0">
                <a:latin typeface="Verdana" pitchFamily="34" charset="0"/>
                <a:cs typeface="Verdana" pitchFamily="34" charset="0"/>
              </a:rPr>
              <a:t>, Claudia Torres, Kate </a:t>
            </a:r>
            <a:r>
              <a:rPr lang="en-GB" sz="1100" dirty="0" err="1">
                <a:latin typeface="Verdana" pitchFamily="34" charset="0"/>
                <a:cs typeface="Verdana" pitchFamily="34" charset="0"/>
              </a:rPr>
              <a:t>Stanworth</a:t>
            </a:r>
            <a:br>
              <a:rPr lang="en-GB" sz="1100" dirty="0">
                <a:latin typeface="Verdana" pitchFamily="34" charset="0"/>
                <a:cs typeface="Verdana" pitchFamily="34" charset="0"/>
              </a:rPr>
            </a:br>
            <a:r>
              <a:rPr lang="en-GB" sz="1100" dirty="0">
                <a:latin typeface="Verdana" pitchFamily="34" charset="0"/>
                <a:cs typeface="Verdana" pitchFamily="34" charset="0"/>
              </a:rPr>
              <a:t>Illustrations: Per </a:t>
            </a:r>
            <a:r>
              <a:rPr lang="en-GB" sz="1100" dirty="0" err="1">
                <a:latin typeface="Verdana" pitchFamily="34" charset="0"/>
                <a:cs typeface="Verdana" pitchFamily="34" charset="0"/>
              </a:rPr>
              <a:t>Karlen</a:t>
            </a:r>
            <a:r>
              <a:rPr lang="en-GB" sz="1100" dirty="0">
                <a:latin typeface="Verdana" pitchFamily="34" charset="0"/>
                <a:cs typeface="Verdana" pitchFamily="34" charset="0"/>
              </a:rPr>
              <a:t>   </a:t>
            </a:r>
          </a:p>
          <a:p>
            <a:pPr algn="ctr"/>
            <a:endParaRPr lang="en-GB" sz="1100" dirty="0">
              <a:latin typeface="Verdana" pitchFamily="34" charset="0"/>
              <a:cs typeface="Verdana" pitchFamily="34" charset="0"/>
            </a:endParaRPr>
          </a:p>
          <a:p>
            <a:pPr algn="ctr"/>
            <a:endParaRPr lang="en-GB" dirty="0">
              <a:latin typeface="Verdana" pitchFamily="34" charset="0"/>
              <a:cs typeface="Verdana" pitchFamily="34" charset="0"/>
            </a:endParaRPr>
          </a:p>
        </p:txBody>
      </p:sp>
      <p:pic>
        <p:nvPicPr>
          <p:cNvPr id="6" name="Picture 5" descr="pink-girl-and-bo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976" y="3501008"/>
            <a:ext cx="2022525" cy="1605641"/>
          </a:xfrm>
          <a:prstGeom prst="rect">
            <a:avLst/>
          </a:prstGeom>
        </p:spPr>
      </p:pic>
      <p:pic>
        <p:nvPicPr>
          <p:cNvPr id="7" name="Picture 6" descr="little-girl-and-worl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07" y="3933056"/>
            <a:ext cx="2506367" cy="3147243"/>
          </a:xfrm>
          <a:prstGeom prst="rect">
            <a:avLst/>
          </a:prstGeom>
        </p:spPr>
      </p:pic>
      <p:pic>
        <p:nvPicPr>
          <p:cNvPr id="8" name="Picture 7" descr="bird-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24328" y="2924944"/>
            <a:ext cx="1088683" cy="1008427"/>
          </a:xfrm>
          <a:prstGeom prst="rect">
            <a:avLst/>
          </a:prstGeom>
        </p:spPr>
      </p:pic>
      <p:pic>
        <p:nvPicPr>
          <p:cNvPr id="9" name="Picture 8" descr="ladybir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07704" y="1468147"/>
            <a:ext cx="858470" cy="664709"/>
          </a:xfrm>
          <a:prstGeom prst="rect">
            <a:avLst/>
          </a:prstGeom>
        </p:spPr>
      </p:pic>
    </p:spTree>
    <p:extLst>
      <p:ext uri="{BB962C8B-B14F-4D97-AF65-F5344CB8AC3E}">
        <p14:creationId xmlns:p14="http://schemas.microsoft.com/office/powerpoint/2010/main" val="137069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5.27778E-6 1.50289E-6 C -0.00591 -0.00092 -0.01286 0.00069 -0.01754 -0.00416 C -0.02952 -0.01665 -0.03699 -0.03468 -0.04775 -0.04855 C -0.04879 -0.05133 -0.04966 -0.05433 -0.05088 -0.05711 C -0.05227 -0.06012 -0.05435 -0.06266 -0.05556 -0.06566 C -0.05886 -0.07353 -0.05973 -0.08116 -0.06355 -0.08879 C -0.06529 -0.10104 -0.07015 -0.11075 -0.0731 -0.12254 C -0.07379 -0.12809 -0.07431 -0.14381 -0.07935 -0.14798 C -0.08213 -0.15029 -0.0889 -0.15214 -0.0889 -0.15214 C -0.09671 -0.1674 -0.11668 -0.18844 -0.13022 -0.19445 C -0.14897 -0.1926 -0.16355 -0.18867 -0.18109 -0.18173 C -0.19029 -0.17803 -0.20956 -0.17549 -0.20956 -0.17549 C -0.22813 -0.17711 -0.24741 -0.17457 -0.26511 -0.18173 C -0.27119 -0.18428 -0.27622 -0.18821 -0.28265 -0.19029 C -0.28577 -0.19237 -0.28925 -0.19399 -0.2922 -0.19653 C -0.29341 -0.19769 -0.29393 -0.2 -0.29532 -0.20092 C -0.29723 -0.20231 -0.29949 -0.20208 -0.30157 -0.20301 C -0.31129 -0.20786 -0.30539 -0.20717 -0.31598 -0.21364 C -0.32015 -0.21618 -0.32449 -0.21757 -0.32866 -0.21988 C -0.34359 -0.22821 -0.35747 -0.24116 -0.37154 -0.25156 C -0.38734 -0.26312 -0.40435 -0.27353 -0.41911 -0.28763 C -0.4297 -0.2978 -0.44029 -0.30867 -0.45088 -0.31931 C -0.45522 -0.3237 -0.4606 -0.32578 -0.46511 -0.32971 C -0.47536 -0.33873 -0.48473 -0.34705 -0.49688 -0.35098 C -0.53178 -0.35029 -0.56772 -0.35815 -0.60157 -0.34682 C -0.61546 -0.3422 -0.629 -0.33665 -0.64289 -0.33202 C -0.65018 -0.32971 -0.66355 -0.31931 -0.66355 -0.31931 C -0.66928 -0.31121 -0.67501 -0.30983 -0.68265 -0.30659 C -0.68369 -0.30451 -0.68421 -0.3015 -0.68577 -0.30012 C -0.68855 -0.2978 -0.69532 -0.29595 -0.69532 -0.29595 C -0.7047 -0.28647 -0.71581 -0.28532 -0.72709 -0.28116 C -0.73664 -0.28185 -0.74602 -0.28324 -0.75556 -0.28324 C -0.76459 -0.28324 -0.77362 -0.28231 -0.78265 -0.28116 C -0.78421 -0.28092 -0.78734 -0.27907 -0.78734 -0.27907 " pathEditMode="relative" ptsTypes="fffffffffffffffffffffffffffffffff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C579E-ECFC-7F4D-94E0-863F9D3637E8}"/>
              </a:ext>
            </a:extLst>
          </p:cNvPr>
          <p:cNvSpPr/>
          <p:nvPr/>
        </p:nvSpPr>
        <p:spPr>
          <a:xfrm>
            <a:off x="2077375" y="317441"/>
            <a:ext cx="6062612" cy="2554545"/>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Think about Isaiah’s words. </a:t>
            </a:r>
          </a:p>
          <a:p>
            <a:pPr algn="ctr"/>
            <a:r>
              <a:rPr lang="en-US" sz="4000" b="0" cap="none" spc="0" dirty="0">
                <a:ln w="0"/>
                <a:solidFill>
                  <a:schemeClr val="accent1"/>
                </a:solidFill>
                <a:effectLst>
                  <a:outerShdw blurRad="38100" dist="25400" dir="5400000" algn="ctr" rotWithShape="0">
                    <a:srgbClr val="6E747A">
                      <a:alpha val="43000"/>
                    </a:srgbClr>
                  </a:outerShdw>
                </a:effectLst>
              </a:rPr>
              <a:t>What would you </a:t>
            </a:r>
            <a:r>
              <a:rPr lang="en-US" sz="4000" b="1" u="sng" dirty="0">
                <a:ln w="0"/>
                <a:solidFill>
                  <a:schemeClr val="accent1"/>
                </a:solidFill>
                <a:effectLst>
                  <a:outerShdw blurRad="38100" dist="25400" dir="5400000" algn="ctr" rotWithShape="0">
                    <a:srgbClr val="6E747A">
                      <a:alpha val="43000"/>
                    </a:srgbClr>
                  </a:outerShdw>
                </a:effectLst>
              </a:rPr>
              <a:t>tell</a:t>
            </a:r>
            <a:r>
              <a:rPr lang="en-US" sz="4000" b="0" cap="none" spc="0" dirty="0">
                <a:ln w="0"/>
                <a:solidFill>
                  <a:schemeClr val="accent1"/>
                </a:solidFill>
                <a:effectLst>
                  <a:outerShdw blurRad="38100" dist="25400" dir="5400000" algn="ctr" rotWithShape="0">
                    <a:srgbClr val="6E747A">
                      <a:alpha val="43000"/>
                    </a:srgbClr>
                  </a:outerShdw>
                </a:effectLst>
              </a:rPr>
              <a:t> </a:t>
            </a:r>
          </a:p>
          <a:p>
            <a:pPr algn="ctr"/>
            <a:r>
              <a:rPr lang="en-US" sz="4000" dirty="0">
                <a:ln w="0"/>
                <a:solidFill>
                  <a:schemeClr val="accent1"/>
                </a:solidFill>
                <a:effectLst>
                  <a:outerShdw blurRad="38100" dist="25400" dir="5400000" algn="ctr" rotWithShape="0">
                    <a:srgbClr val="6E747A">
                      <a:alpha val="43000"/>
                    </a:srgbClr>
                  </a:outerShdw>
                </a:effectLst>
              </a:rPr>
              <a:t>our </a:t>
            </a:r>
            <a:r>
              <a:rPr lang="en-US" sz="4000" b="0" cap="none" spc="0" dirty="0" err="1">
                <a:ln w="0"/>
                <a:solidFill>
                  <a:schemeClr val="accent1"/>
                </a:solidFill>
                <a:effectLst>
                  <a:outerShdw blurRad="38100" dist="25400" dir="5400000" algn="ctr" rotWithShape="0">
                    <a:srgbClr val="6E747A">
                      <a:alpha val="43000"/>
                    </a:srgbClr>
                  </a:outerShdw>
                </a:effectLst>
              </a:rPr>
              <a:t>neighbours</a:t>
            </a:r>
            <a:r>
              <a:rPr lang="en-US" sz="4000" b="0" cap="none" spc="0" dirty="0">
                <a:ln w="0"/>
                <a:solidFill>
                  <a:schemeClr val="accent1"/>
                </a:solidFill>
                <a:effectLst>
                  <a:outerShdw blurRad="38100" dist="25400" dir="5400000" algn="ctr" rotWithShape="0">
                    <a:srgbClr val="6E747A">
                      <a:alpha val="43000"/>
                    </a:srgbClr>
                  </a:outerShdw>
                </a:effectLst>
              </a:rPr>
              <a:t> across the world?</a:t>
            </a:r>
          </a:p>
        </p:txBody>
      </p:sp>
      <p:sp>
        <p:nvSpPr>
          <p:cNvPr id="3" name="Rectangle 2">
            <a:extLst>
              <a:ext uri="{FF2B5EF4-FFF2-40B4-BE49-F238E27FC236}">
                <a16:creationId xmlns:a16="http://schemas.microsoft.com/office/drawing/2014/main" id="{4E1C8C68-64CE-E84F-A392-13F33A960384}"/>
              </a:ext>
            </a:extLst>
          </p:cNvPr>
          <p:cNvSpPr/>
          <p:nvPr/>
        </p:nvSpPr>
        <p:spPr>
          <a:xfrm>
            <a:off x="-204188" y="2772390"/>
            <a:ext cx="5128066" cy="2308324"/>
          </a:xfrm>
          <a:prstGeom prst="rect">
            <a:avLst/>
          </a:prstGeom>
          <a:noFill/>
        </p:spPr>
        <p:txBody>
          <a:bodyPr wrap="squar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What </a:t>
            </a:r>
            <a:r>
              <a:rPr lang="en-US" sz="3600" b="1" u="sng" cap="none" spc="0" dirty="0">
                <a:ln w="0"/>
                <a:solidFill>
                  <a:schemeClr val="accent1"/>
                </a:solidFill>
                <a:effectLst>
                  <a:outerShdw blurRad="38100" dist="25400" dir="5400000" algn="ctr" rotWithShape="0">
                    <a:srgbClr val="6E747A">
                      <a:alpha val="43000"/>
                    </a:srgbClr>
                  </a:outerShdw>
                </a:effectLst>
              </a:rPr>
              <a:t>wondering </a:t>
            </a:r>
            <a:r>
              <a:rPr lang="en-US" sz="3600" b="0" cap="none" spc="0" dirty="0">
                <a:ln w="0"/>
                <a:solidFill>
                  <a:schemeClr val="accent1"/>
                </a:solidFill>
                <a:effectLst>
                  <a:outerShdw blurRad="38100" dist="25400" dir="5400000" algn="ctr" rotWithShape="0">
                    <a:srgbClr val="6E747A">
                      <a:alpha val="43000"/>
                    </a:srgbClr>
                  </a:outerShdw>
                </a:effectLst>
              </a:rPr>
              <a:t>questions </a:t>
            </a:r>
          </a:p>
          <a:p>
            <a:pPr algn="ctr"/>
            <a:r>
              <a:rPr lang="en-US" sz="3600" b="0" cap="none" spc="0" dirty="0">
                <a:ln w="0"/>
                <a:solidFill>
                  <a:schemeClr val="accent1"/>
                </a:solidFill>
                <a:effectLst>
                  <a:outerShdw blurRad="38100" dist="25400" dir="5400000" algn="ctr" rotWithShape="0">
                    <a:srgbClr val="6E747A">
                      <a:alpha val="43000"/>
                    </a:srgbClr>
                  </a:outerShdw>
                </a:effectLst>
              </a:rPr>
              <a:t>do you have about our </a:t>
            </a:r>
            <a:r>
              <a:rPr lang="en-US" sz="3600" b="0" cap="none" spc="0" dirty="0" err="1">
                <a:ln w="0"/>
                <a:solidFill>
                  <a:schemeClr val="accent1"/>
                </a:solidFill>
                <a:effectLst>
                  <a:outerShdw blurRad="38100" dist="25400" dir="5400000" algn="ctr" rotWithShape="0">
                    <a:srgbClr val="6E747A">
                      <a:alpha val="43000"/>
                    </a:srgbClr>
                  </a:outerShdw>
                </a:effectLst>
              </a:rPr>
              <a:t>neighbours</a:t>
            </a:r>
            <a:r>
              <a:rPr lang="en-US" sz="3600" b="0" cap="none" spc="0" dirty="0">
                <a:ln w="0"/>
                <a:solidFill>
                  <a:schemeClr val="accent1"/>
                </a:solidFill>
                <a:effectLst>
                  <a:outerShdw blurRad="38100" dist="25400" dir="5400000" algn="ctr" rotWithShape="0">
                    <a:srgbClr val="6E747A">
                      <a:alpha val="43000"/>
                    </a:srgbClr>
                  </a:outerShdw>
                </a:effectLst>
              </a:rPr>
              <a:t>?</a:t>
            </a:r>
          </a:p>
        </p:txBody>
      </p:sp>
      <p:sp>
        <p:nvSpPr>
          <p:cNvPr id="4" name="Rectangle 3">
            <a:extLst>
              <a:ext uri="{FF2B5EF4-FFF2-40B4-BE49-F238E27FC236}">
                <a16:creationId xmlns:a16="http://schemas.microsoft.com/office/drawing/2014/main" id="{64271796-A83D-AF4B-A365-97163488D4AE}"/>
              </a:ext>
            </a:extLst>
          </p:cNvPr>
          <p:cNvSpPr/>
          <p:nvPr/>
        </p:nvSpPr>
        <p:spPr>
          <a:xfrm>
            <a:off x="1516830" y="5584812"/>
            <a:ext cx="6465488" cy="1077218"/>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25400" dir="5400000" algn="ctr" rotWithShape="0">
                    <a:srgbClr val="6E747A">
                      <a:alpha val="43000"/>
                    </a:srgbClr>
                  </a:outerShdw>
                </a:effectLst>
              </a:rPr>
              <a:t>Challenge – why should we tell</a:t>
            </a:r>
          </a:p>
          <a:p>
            <a:pPr algn="ctr"/>
            <a:r>
              <a:rPr lang="en-US" sz="3200" b="0" cap="none" spc="0" dirty="0">
                <a:ln w="0"/>
                <a:solidFill>
                  <a:srgbClr val="FF0000"/>
                </a:solidFill>
                <a:effectLst>
                  <a:outerShdw blurRad="38100" dist="25400" dir="5400000" algn="ctr" rotWithShape="0">
                    <a:srgbClr val="6E747A">
                      <a:alpha val="43000"/>
                    </a:srgbClr>
                  </a:outerShdw>
                </a:effectLst>
              </a:rPr>
              <a:t> of God’s greatness across the world? </a:t>
            </a:r>
          </a:p>
        </p:txBody>
      </p:sp>
    </p:spTree>
    <p:extLst>
      <p:ext uri="{BB962C8B-B14F-4D97-AF65-F5344CB8AC3E}">
        <p14:creationId xmlns:p14="http://schemas.microsoft.com/office/powerpoint/2010/main" val="786366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6651" y="0"/>
            <a:ext cx="2181240" cy="2181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791082" y="321179"/>
            <a:ext cx="5126944"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 time</a:t>
            </a:r>
          </a:p>
        </p:txBody>
      </p:sp>
      <p:pic>
        <p:nvPicPr>
          <p:cNvPr id="4" name="Picture 2">
            <a:extLst>
              <a:ext uri="{FF2B5EF4-FFF2-40B4-BE49-F238E27FC236}">
                <a16:creationId xmlns:a16="http://schemas.microsoft.com/office/drawing/2014/main" id="{C731AB04-0EF8-BC4D-BA4A-E94230E740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55209" y="1654395"/>
            <a:ext cx="3398690" cy="2883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a:extLst>
              <a:ext uri="{FF2B5EF4-FFF2-40B4-BE49-F238E27FC236}">
                <a16:creationId xmlns:a16="http://schemas.microsoft.com/office/drawing/2014/main" id="{3D6BFEF7-7B69-B448-B9F5-CEC6265A87F8}"/>
              </a:ext>
            </a:extLst>
          </p:cNvPr>
          <p:cNvSpPr/>
          <p:nvPr/>
        </p:nvSpPr>
        <p:spPr>
          <a:xfrm>
            <a:off x="46128" y="5101485"/>
            <a:ext cx="834183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 pray for our </a:t>
            </a:r>
            <a:r>
              <a:rPr lang="en-US" sz="5400" b="0" cap="none" spc="0" dirty="0" err="1">
                <a:ln w="0"/>
                <a:solidFill>
                  <a:schemeClr val="tx1"/>
                </a:solidFill>
                <a:effectLst>
                  <a:outerShdw blurRad="38100" dist="19050" dir="2700000" algn="tl" rotWithShape="0">
                    <a:schemeClr val="dk1">
                      <a:alpha val="40000"/>
                    </a:schemeClr>
                  </a:outerShdw>
                </a:effectLst>
              </a:rPr>
              <a:t>neighbours</a:t>
            </a:r>
            <a:r>
              <a:rPr lang="en-US" sz="5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574482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B9615-B68B-B04D-B555-DA499165CC0B}"/>
              </a:ext>
            </a:extLst>
          </p:cNvPr>
          <p:cNvSpPr/>
          <p:nvPr/>
        </p:nvSpPr>
        <p:spPr>
          <a:xfrm>
            <a:off x="431320" y="1760115"/>
            <a:ext cx="8453888" cy="2308324"/>
          </a:xfrm>
          <a:prstGeom prst="rect">
            <a:avLst/>
          </a:prstGeom>
        </p:spPr>
        <p:txBody>
          <a:bodyPr wrap="square">
            <a:spAutoFit/>
          </a:bodyPr>
          <a:lstStyle/>
          <a:p>
            <a:r>
              <a:rPr lang="en-GB" sz="2800" i="1" dirty="0"/>
              <a:t>One day someone asked Jesus a tricky question, “Who is my neighbour?” Jesus answered by telling one of his stories, called a parable.</a:t>
            </a:r>
            <a:endParaRPr lang="en-GB" sz="2800" dirty="0"/>
          </a:p>
          <a:p>
            <a:r>
              <a:rPr lang="en-US" sz="2400" dirty="0"/>
              <a:t>Watch and listen to the story told through Godly play.</a:t>
            </a:r>
          </a:p>
          <a:p>
            <a:r>
              <a:rPr lang="en-US" dirty="0">
                <a:hlinkClick r:id="rId2"/>
              </a:rPr>
              <a:t>https://www.youtube.com/watch?v=QuBNEQq8zOk</a:t>
            </a:r>
            <a:endParaRPr lang="en-US" dirty="0"/>
          </a:p>
          <a:p>
            <a:endParaRPr lang="en-US" dirty="0"/>
          </a:p>
        </p:txBody>
      </p:sp>
      <p:sp>
        <p:nvSpPr>
          <p:cNvPr id="3" name="Rectangle 2">
            <a:extLst>
              <a:ext uri="{FF2B5EF4-FFF2-40B4-BE49-F238E27FC236}">
                <a16:creationId xmlns:a16="http://schemas.microsoft.com/office/drawing/2014/main" id="{8273ADFF-83BB-574E-B529-2E677D84AB93}"/>
              </a:ext>
            </a:extLst>
          </p:cNvPr>
          <p:cNvSpPr/>
          <p:nvPr/>
        </p:nvSpPr>
        <p:spPr>
          <a:xfrm>
            <a:off x="431320" y="312740"/>
            <a:ext cx="7625751" cy="523220"/>
          </a:xfrm>
          <a:prstGeom prst="rect">
            <a:avLst/>
          </a:prstGeom>
        </p:spPr>
        <p:txBody>
          <a:bodyPr wrap="square">
            <a:spAutoFit/>
          </a:bodyPr>
          <a:lstStyle/>
          <a:p>
            <a:pPr marL="57150">
              <a:spcAft>
                <a:spcPts val="0"/>
              </a:spcAft>
            </a:pPr>
            <a:r>
              <a:rPr lang="en-US" sz="2800" b="1" spc="55" dirty="0">
                <a:solidFill>
                  <a:srgbClr val="5967AF"/>
                </a:solidFill>
                <a:latin typeface="Calibri" panose="020F0502020204030204" pitchFamily="34" charset="0"/>
                <a:ea typeface="Calibri" panose="020F0502020204030204" pitchFamily="34" charset="0"/>
                <a:cs typeface="Calibri" panose="020F0502020204030204" pitchFamily="34" charset="0"/>
              </a:rPr>
              <a:t>LEARNING</a:t>
            </a:r>
            <a:r>
              <a:rPr lang="en-US" sz="2800" b="1" dirty="0">
                <a:solidFill>
                  <a:srgbClr val="5967AF"/>
                </a:solidFill>
                <a:latin typeface="Calibri" panose="020F0502020204030204" pitchFamily="34" charset="0"/>
                <a:ea typeface="Calibri" panose="020F0502020204030204" pitchFamily="34" charset="0"/>
                <a:cs typeface="Calibri" panose="020F0502020204030204" pitchFamily="34" charset="0"/>
              </a:rPr>
              <a:t> </a:t>
            </a:r>
            <a:r>
              <a:rPr lang="en-US" sz="2800" b="1" spc="45" dirty="0">
                <a:solidFill>
                  <a:srgbClr val="5967AF"/>
                </a:solidFill>
                <a:latin typeface="Calibri" panose="020F0502020204030204" pitchFamily="34" charset="0"/>
                <a:ea typeface="Calibri" panose="020F0502020204030204" pitchFamily="34" charset="0"/>
                <a:cs typeface="Calibri" panose="020F0502020204030204" pitchFamily="34" charset="0"/>
              </a:rPr>
              <a:t>F</a:t>
            </a:r>
            <a:r>
              <a:rPr lang="en-US" sz="2800" b="1" spc="55" dirty="0">
                <a:solidFill>
                  <a:srgbClr val="5967AF"/>
                </a:solidFill>
                <a:latin typeface="Calibri" panose="020F0502020204030204" pitchFamily="34" charset="0"/>
                <a:ea typeface="Calibri" panose="020F0502020204030204" pitchFamily="34" charset="0"/>
                <a:cs typeface="Calibri" panose="020F0502020204030204" pitchFamily="34" charset="0"/>
              </a:rPr>
              <a:t>OCU</a:t>
            </a:r>
            <a:r>
              <a:rPr lang="en-US" sz="2800" b="1" dirty="0">
                <a:solidFill>
                  <a:srgbClr val="5967AF"/>
                </a:solidFill>
                <a:latin typeface="Calibri" panose="020F0502020204030204" pitchFamily="34" charset="0"/>
                <a:ea typeface="Calibri" panose="020F0502020204030204" pitchFamily="34" charset="0"/>
                <a:cs typeface="Calibri" panose="020F0502020204030204" pitchFamily="34" charset="0"/>
              </a:rPr>
              <a:t>S</a:t>
            </a:r>
            <a:r>
              <a:rPr lang="en-US" sz="2800" b="1" spc="55" dirty="0">
                <a:solidFill>
                  <a:srgbClr val="5967AF"/>
                </a:solidFill>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Everyone is our neighbour.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430B085-6619-164F-9ABD-A9B7FA00F506}"/>
              </a:ext>
            </a:extLst>
          </p:cNvPr>
          <p:cNvSpPr/>
          <p:nvPr/>
        </p:nvSpPr>
        <p:spPr>
          <a:xfrm>
            <a:off x="521897" y="4639905"/>
            <a:ext cx="7944928" cy="1569660"/>
          </a:xfrm>
          <a:prstGeom prst="rect">
            <a:avLst/>
          </a:prstGeom>
          <a:solidFill>
            <a:schemeClr val="accent2">
              <a:lumMod val="40000"/>
              <a:lumOff val="60000"/>
            </a:schemeClr>
          </a:solidFill>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Samaritans lived in Samaria and that Jews and Samaritans would have nothing to do with one another. They could not get on because they could not agree about what they believed, so they became enemies.</a:t>
            </a:r>
          </a:p>
        </p:txBody>
      </p:sp>
    </p:spTree>
    <p:extLst>
      <p:ext uri="{BB962C8B-B14F-4D97-AF65-F5344CB8AC3E}">
        <p14:creationId xmlns:p14="http://schemas.microsoft.com/office/powerpoint/2010/main" val="1150268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EA4472-C1B6-584E-9990-41BBFAF75B20}"/>
              </a:ext>
            </a:extLst>
          </p:cNvPr>
          <p:cNvSpPr/>
          <p:nvPr/>
        </p:nvSpPr>
        <p:spPr>
          <a:xfrm>
            <a:off x="483079" y="479504"/>
            <a:ext cx="8264106" cy="5324535"/>
          </a:xfrm>
          <a:prstGeom prst="rect">
            <a:avLst/>
          </a:prstGeom>
        </p:spPr>
        <p:txBody>
          <a:bodyPr wrap="square">
            <a:spAutoFit/>
          </a:bodyPr>
          <a:lstStyle/>
          <a:p>
            <a:pPr marL="57150">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SOME QUESTIONS TO ASK THE CHILDREN: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57150">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Can you answer Jesus’ question – “Which of the three was a neighbour to the man?”</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How do you think the injured man felt when the first two men walked away?</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What did the injured man need?</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Why was it strange that a Samaritan helped?</a:t>
            </a:r>
          </a:p>
          <a:p>
            <a:pPr marL="342900" lvl="0" indent="-342900">
              <a:spcAft>
                <a:spcPts val="0"/>
              </a:spcAft>
              <a:buClr>
                <a:srgbClr val="5E74D4"/>
              </a:buClr>
              <a:buSzPts val="1400"/>
              <a:buFont typeface="Times New Roman" panose="02020603050405020304" pitchFamily="18" charset="0"/>
              <a:buChar char="Q"/>
            </a:pPr>
            <a:r>
              <a:rPr lang="en-GB" sz="2400" dirty="0">
                <a:latin typeface="Calibri" panose="020F0502020204030204" pitchFamily="34" charset="0"/>
                <a:ea typeface="Calibri" panose="020F0502020204030204" pitchFamily="34" charset="0"/>
                <a:cs typeface="Times New Roman" panose="02020603050405020304" pitchFamily="18" charset="0"/>
              </a:rPr>
              <a:t>Think of a time when you have helped someone.</a:t>
            </a:r>
          </a:p>
          <a:p>
            <a:pPr marL="57150">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alibri" panose="020F0502020204030204" pitchFamily="34" charset="0"/>
                <a:ea typeface="Calibri" panose="020F0502020204030204" pitchFamily="34" charset="0"/>
                <a:cs typeface="Times New Roman" panose="02020603050405020304" pitchFamily="18" charset="0"/>
              </a:rPr>
              <a:t>The Good Samaritan made sure the injured man had what he needed. CAFOD works with our neighbours around the world, no matter who they are or what they believe, to make sure they have what they need. </a:t>
            </a:r>
            <a:endParaRPr lang="en-US" sz="2400" dirty="0"/>
          </a:p>
        </p:txBody>
      </p:sp>
    </p:spTree>
    <p:extLst>
      <p:ext uri="{BB962C8B-B14F-4D97-AF65-F5344CB8AC3E}">
        <p14:creationId xmlns:p14="http://schemas.microsoft.com/office/powerpoint/2010/main" val="2914326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38225"/>
          </a:xfrm>
          <a:prstGeom prst="rect">
            <a:avLst/>
          </a:prstGeom>
          <a:noFill/>
          <a:ln w="9525">
            <a:noFill/>
            <a:miter lim="800000"/>
            <a:headEnd/>
            <a:tailEnd/>
          </a:ln>
        </p:spPr>
      </p:pic>
      <p:pic>
        <p:nvPicPr>
          <p:cNvPr id="4" name="Picture 3" descr="mother-and-chil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7904" y="1556792"/>
            <a:ext cx="3072386" cy="2322152"/>
          </a:xfrm>
          <a:prstGeom prst="rect">
            <a:avLst/>
          </a:prstGeom>
        </p:spPr>
      </p:pic>
      <p:sp>
        <p:nvSpPr>
          <p:cNvPr id="5" name="TextBox 4"/>
          <p:cNvSpPr txBox="1"/>
          <p:nvPr/>
        </p:nvSpPr>
        <p:spPr>
          <a:xfrm>
            <a:off x="7380312" y="6453336"/>
            <a:ext cx="2736304" cy="261610"/>
          </a:xfrm>
          <a:prstGeom prst="rect">
            <a:avLst/>
          </a:prstGeom>
          <a:noFill/>
        </p:spPr>
        <p:txBody>
          <a:bodyPr wrap="square" rtlCol="0">
            <a:spAutoFit/>
          </a:bodyPr>
          <a:lstStyle/>
          <a:p>
            <a:r>
              <a:rPr lang="en-GB" sz="1100" dirty="0">
                <a:latin typeface="Verdana" pitchFamily="34" charset="0"/>
                <a:ea typeface="Verdana" pitchFamily="34" charset="0"/>
                <a:cs typeface="Verdana" pitchFamily="34" charset="0"/>
              </a:rPr>
              <a:t>Year 1   Neighbours</a:t>
            </a:r>
          </a:p>
        </p:txBody>
      </p:sp>
      <p:pic>
        <p:nvPicPr>
          <p:cNvPr id="7" name="Picture 6" descr="pand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8894" y="4509120"/>
            <a:ext cx="2715106" cy="1939648"/>
          </a:xfrm>
          <a:prstGeom prst="rect">
            <a:avLst/>
          </a:prstGeom>
        </p:spPr>
      </p:pic>
    </p:spTree>
    <p:extLst>
      <p:ext uri="{BB962C8B-B14F-4D97-AF65-F5344CB8AC3E}">
        <p14:creationId xmlns:p14="http://schemas.microsoft.com/office/powerpoint/2010/main" val="32633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BA7AA-6D0C-4B95-881E-A1FE031E2B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20000">
            <a:off x="1212764" y="1088975"/>
            <a:ext cx="6764486" cy="4509657"/>
          </a:xfrm>
          <a:prstGeom prst="rect">
            <a:avLst/>
          </a:prstGeom>
        </p:spPr>
      </p:pic>
      <p:sp>
        <p:nvSpPr>
          <p:cNvPr id="4" name="TextBox 3"/>
          <p:cNvSpPr txBox="1"/>
          <p:nvPr/>
        </p:nvSpPr>
        <p:spPr>
          <a:xfrm>
            <a:off x="1204433" y="35870"/>
            <a:ext cx="6840760" cy="984885"/>
          </a:xfrm>
          <a:prstGeom prst="rect">
            <a:avLst/>
          </a:prstGeom>
          <a:noFill/>
        </p:spPr>
        <p:txBody>
          <a:bodyPr wrap="square" rtlCol="0">
            <a:spAutoFit/>
          </a:bodyPr>
          <a:lstStyle/>
          <a:p>
            <a:pPr algn="ctr"/>
            <a:r>
              <a:rPr lang="en-GB" sz="3400" b="1" dirty="0">
                <a:solidFill>
                  <a:srgbClr val="FFC000"/>
                </a:solidFill>
                <a:latin typeface="Verdana" pitchFamily="34" charset="0"/>
                <a:ea typeface="Verdana" pitchFamily="34" charset="0"/>
                <a:cs typeface="Verdana" pitchFamily="34" charset="0"/>
              </a:rPr>
              <a:t>Helping our neighbours</a:t>
            </a:r>
            <a:r>
              <a:rPr lang="en-GB" sz="3400" dirty="0">
                <a:solidFill>
                  <a:srgbClr val="FFC000"/>
                </a:solidFill>
                <a:latin typeface="Verdana" pitchFamily="34" charset="0"/>
                <a:ea typeface="Verdana" pitchFamily="34" charset="0"/>
                <a:cs typeface="Verdana" pitchFamily="34" charset="0"/>
              </a:rPr>
              <a:t>.</a:t>
            </a:r>
          </a:p>
          <a:p>
            <a:pPr algn="ctr"/>
            <a:endParaRPr lang="en-GB" sz="2400" dirty="0">
              <a:latin typeface="Verdana" pitchFamily="34" charset="0"/>
              <a:ea typeface="Verdana" pitchFamily="34" charset="0"/>
              <a:cs typeface="Verdana" pitchFamily="34" charset="0"/>
            </a:endParaRPr>
          </a:p>
        </p:txBody>
      </p:sp>
      <p:sp>
        <p:nvSpPr>
          <p:cNvPr id="7" name="TextBox 6"/>
          <p:cNvSpPr txBox="1"/>
          <p:nvPr/>
        </p:nvSpPr>
        <p:spPr>
          <a:xfrm>
            <a:off x="0" y="5572514"/>
            <a:ext cx="9144000" cy="1015663"/>
          </a:xfrm>
          <a:prstGeom prst="rect">
            <a:avLst/>
          </a:prstGeom>
          <a:noFill/>
        </p:spPr>
        <p:txBody>
          <a:bodyPr wrap="square" rtlCol="0">
            <a:spAutoFit/>
          </a:bodyPr>
          <a:lstStyle/>
          <a:p>
            <a:pPr algn="ctr"/>
            <a:endParaRPr lang="en-GB" sz="2400" dirty="0">
              <a:latin typeface="Verdana" pitchFamily="34" charset="0"/>
              <a:ea typeface="Verdana" pitchFamily="34" charset="0"/>
              <a:cs typeface="Verdana" pitchFamily="34" charset="0"/>
            </a:endParaRPr>
          </a:p>
          <a:p>
            <a:pPr algn="ctr"/>
            <a:r>
              <a:rPr lang="en-GB" sz="3400" b="1" dirty="0">
                <a:latin typeface="Verdana" pitchFamily="34" charset="0"/>
                <a:ea typeface="Verdana" pitchFamily="34" charset="0"/>
                <a:cs typeface="Verdana" pitchFamily="34" charset="0"/>
              </a:rPr>
              <a:t>How does CAFOD help?</a:t>
            </a:r>
          </a:p>
        </p:txBody>
      </p:sp>
      <p:grpSp>
        <p:nvGrpSpPr>
          <p:cNvPr id="10" name="Group 9">
            <a:extLst>
              <a:ext uri="{FF2B5EF4-FFF2-40B4-BE49-F238E27FC236}">
                <a16:creationId xmlns:a16="http://schemas.microsoft.com/office/drawing/2014/main" id="{AA26053C-343D-4EEF-BD79-881D42E482C0}"/>
              </a:ext>
            </a:extLst>
          </p:cNvPr>
          <p:cNvGrpSpPr/>
          <p:nvPr/>
        </p:nvGrpSpPr>
        <p:grpSpPr>
          <a:xfrm>
            <a:off x="1174998" y="1020777"/>
            <a:ext cx="6878738" cy="4928036"/>
            <a:chOff x="1174998" y="1020777"/>
            <a:chExt cx="6878738" cy="4928036"/>
          </a:xfrm>
        </p:grpSpPr>
        <p:pic>
          <p:nvPicPr>
            <p:cNvPr id="6" name="Picture 5" descr="border black.png"/>
            <p:cNvPicPr>
              <a:picLocks noChangeAspect="1"/>
            </p:cNvPicPr>
            <p:nvPr/>
          </p:nvPicPr>
          <p:blipFill>
            <a:blip r:embed="rId3" cstate="screen">
              <a:extLst>
                <a:ext uri="{28A0092B-C50C-407E-A947-70E740481C1C}">
                  <a14:useLocalDpi xmlns:a14="http://schemas.microsoft.com/office/drawing/2010/main"/>
                </a:ext>
              </a:extLst>
            </a:blip>
            <a:srcRect b="62600"/>
            <a:stretch>
              <a:fillRect/>
            </a:stretch>
          </p:blipFill>
          <p:spPr>
            <a:xfrm rot="21480000">
              <a:off x="1174998" y="1020777"/>
              <a:ext cx="6878738" cy="4928036"/>
            </a:xfrm>
            <a:prstGeom prst="rect">
              <a:avLst/>
            </a:prstGeom>
          </p:spPr>
        </p:pic>
        <p:sp>
          <p:nvSpPr>
            <p:cNvPr id="9" name="Rectangle 8">
              <a:extLst>
                <a:ext uri="{FF2B5EF4-FFF2-40B4-BE49-F238E27FC236}">
                  <a16:creationId xmlns:a16="http://schemas.microsoft.com/office/drawing/2014/main" id="{434C07B7-2585-4F39-AC13-E13086465176}"/>
                </a:ext>
              </a:extLst>
            </p:cNvPr>
            <p:cNvSpPr/>
            <p:nvPr/>
          </p:nvSpPr>
          <p:spPr>
            <a:xfrm rot="21323922">
              <a:off x="3563888" y="5517232"/>
              <a:ext cx="1512168" cy="111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344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548680"/>
            <a:ext cx="9144000" cy="635000"/>
          </a:xfrm>
        </p:spPr>
        <p:txBody>
          <a:bodyPr>
            <a:normAutofit fontScale="90000"/>
          </a:bodyPr>
          <a:lstStyle/>
          <a:p>
            <a:pPr eaLnBrk="1" hangingPunct="1"/>
            <a:r>
              <a:rPr lang="en-GB" sz="3400" b="1" dirty="0">
                <a:solidFill>
                  <a:srgbClr val="FFC000"/>
                </a:solidFill>
              </a:rPr>
              <a:t>CAFOD helps our neighbours </a:t>
            </a:r>
            <a:br>
              <a:rPr lang="en-GB" sz="3400" b="1" dirty="0">
                <a:solidFill>
                  <a:srgbClr val="FFC000"/>
                </a:solidFill>
              </a:rPr>
            </a:br>
            <a:r>
              <a:rPr lang="en-GB" sz="3400" b="1" dirty="0">
                <a:solidFill>
                  <a:srgbClr val="FFC000"/>
                </a:solidFill>
              </a:rPr>
              <a:t>around the world to …</a:t>
            </a:r>
            <a:br>
              <a:rPr lang="en-GB" dirty="0"/>
            </a:br>
            <a:endParaRPr lang="en-US" dirty="0"/>
          </a:p>
        </p:txBody>
      </p:sp>
      <p:pic>
        <p:nvPicPr>
          <p:cNvPr id="4098" name="Picture 6" descr="Lunchtime at the Dhirihori Primary School. CAFOD's partner Caritas Zimbabwe responded to the need for humanitarian food aid, as people were fainting in class as families have struggled to find food for their children. The children eat a  high-protein porridge made of maize meal. "/>
          <p:cNvPicPr>
            <a:picLocks noChangeAspect="1" noChangeArrowheads="1"/>
          </p:cNvPicPr>
          <p:nvPr/>
        </p:nvPicPr>
        <p:blipFill>
          <a:blip r:embed="rId3" cstate="print"/>
          <a:srcRect/>
          <a:stretch>
            <a:fillRect/>
          </a:stretch>
        </p:blipFill>
        <p:spPr bwMode="auto">
          <a:xfrm rot="120000">
            <a:off x="1171423" y="1167560"/>
            <a:ext cx="6753225" cy="5064033"/>
          </a:xfrm>
          <a:prstGeom prst="rect">
            <a:avLst/>
          </a:prstGeom>
          <a:noFill/>
          <a:ln w="9525">
            <a:noFill/>
            <a:miter lim="800000"/>
            <a:headEnd/>
            <a:tailEnd/>
          </a:ln>
        </p:spPr>
      </p:pic>
      <p:pic>
        <p:nvPicPr>
          <p:cNvPr id="6" name="Picture 5" descr="border black.png"/>
          <p:cNvPicPr>
            <a:picLocks noChangeAspect="1"/>
          </p:cNvPicPr>
          <p:nvPr/>
        </p:nvPicPr>
        <p:blipFill>
          <a:blip r:embed="rId4" cstate="screen">
            <a:extLst>
              <a:ext uri="{28A0092B-C50C-407E-A947-70E740481C1C}">
                <a14:useLocalDpi xmlns:a14="http://schemas.microsoft.com/office/drawing/2010/main"/>
              </a:ext>
            </a:extLst>
          </a:blip>
          <a:srcRect b="62600"/>
          <a:stretch>
            <a:fillRect/>
          </a:stretch>
        </p:blipFill>
        <p:spPr>
          <a:xfrm rot="120000">
            <a:off x="1065359" y="1099681"/>
            <a:ext cx="6912769" cy="5493770"/>
          </a:xfrm>
          <a:prstGeom prst="rect">
            <a:avLst/>
          </a:prstGeom>
        </p:spPr>
      </p:pic>
      <p:pic>
        <p:nvPicPr>
          <p:cNvPr id="8" name="Picture 7" descr="is-it-fair_2.png"/>
          <p:cNvPicPr>
            <a:picLocks noChangeAspect="1"/>
          </p:cNvPicPr>
          <p:nvPr/>
        </p:nvPicPr>
        <p:blipFill>
          <a:blip r:embed="rId5" cstate="print"/>
          <a:stretch>
            <a:fillRect/>
          </a:stretch>
        </p:blipFill>
        <p:spPr>
          <a:xfrm>
            <a:off x="2771800" y="3861048"/>
            <a:ext cx="7443788" cy="4504952"/>
          </a:xfrm>
          <a:prstGeom prst="rect">
            <a:avLst/>
          </a:prstGeom>
        </p:spPr>
      </p:pic>
      <p:sp>
        <p:nvSpPr>
          <p:cNvPr id="5" name="Rectangle 4"/>
          <p:cNvSpPr>
            <a:spLocks noChangeArrowheads="1"/>
          </p:cNvSpPr>
          <p:nvPr/>
        </p:nvSpPr>
        <p:spPr bwMode="auto">
          <a:xfrm>
            <a:off x="2051720" y="5719227"/>
            <a:ext cx="9144000" cy="1138773"/>
          </a:xfrm>
          <a:prstGeom prst="rect">
            <a:avLst/>
          </a:prstGeom>
          <a:noFill/>
          <a:ln w="9525">
            <a:noFill/>
            <a:miter lim="800000"/>
            <a:headEnd/>
            <a:tailEnd/>
          </a:ln>
        </p:spPr>
        <p:txBody>
          <a:bodyPr wrap="square">
            <a:spAutoFit/>
          </a:bodyPr>
          <a:lstStyle/>
          <a:p>
            <a:pPr algn="ctr"/>
            <a:r>
              <a:rPr lang="en-GB" sz="3400" b="1" dirty="0">
                <a:latin typeface="Verdana" pitchFamily="34" charset="0"/>
                <a:cs typeface="Verdana" pitchFamily="34" charset="0"/>
              </a:rPr>
              <a:t>… have</a:t>
            </a:r>
          </a:p>
          <a:p>
            <a:pPr algn="ctr"/>
            <a:r>
              <a:rPr lang="en-GB" sz="3400" b="1" dirty="0">
                <a:latin typeface="Verdana" pitchFamily="34" charset="0"/>
                <a:cs typeface="Verdana" pitchFamily="34" charset="0"/>
              </a:rPr>
              <a:t>enough </a:t>
            </a:r>
            <a:r>
              <a:rPr lang="en-GB" sz="3400" b="1" dirty="0">
                <a:solidFill>
                  <a:srgbClr val="FF0000"/>
                </a:solidFill>
                <a:latin typeface="Verdana" pitchFamily="34" charset="0"/>
                <a:cs typeface="Verdana" pitchFamily="34" charset="0"/>
              </a:rPr>
              <a:t>food</a:t>
            </a:r>
          </a:p>
        </p:txBody>
      </p:sp>
    </p:spTree>
    <p:extLst>
      <p:ext uri="{BB962C8B-B14F-4D97-AF65-F5344CB8AC3E}">
        <p14:creationId xmlns:p14="http://schemas.microsoft.com/office/powerpoint/2010/main" val="26307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38225"/>
          </a:xfrm>
          <a:prstGeom prst="rect">
            <a:avLst/>
          </a:prstGeom>
          <a:noFill/>
          <a:ln w="9525">
            <a:noFill/>
            <a:miter lim="800000"/>
            <a:headEnd/>
            <a:tailEnd/>
          </a:ln>
        </p:spPr>
      </p:pic>
      <p:pic>
        <p:nvPicPr>
          <p:cNvPr id="6" name="Picture 5" descr="kids-in-circ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60574"/>
            <a:ext cx="2898496" cy="2397426"/>
          </a:xfrm>
          <a:prstGeom prst="rect">
            <a:avLst/>
          </a:prstGeom>
        </p:spPr>
      </p:pic>
      <p:pic>
        <p:nvPicPr>
          <p:cNvPr id="7" name="Picture 6" descr="shooting-sta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4168" y="692696"/>
            <a:ext cx="2383374" cy="1674689"/>
          </a:xfrm>
          <a:prstGeom prst="rect">
            <a:avLst/>
          </a:prstGeom>
        </p:spPr>
      </p:pic>
      <p:sp>
        <p:nvSpPr>
          <p:cNvPr id="5" name="TextBox 4"/>
          <p:cNvSpPr txBox="1"/>
          <p:nvPr/>
        </p:nvSpPr>
        <p:spPr>
          <a:xfrm>
            <a:off x="7524328" y="6441658"/>
            <a:ext cx="201622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Year 1  Neighbours</a:t>
            </a:r>
          </a:p>
        </p:txBody>
      </p:sp>
    </p:spTree>
    <p:extLst>
      <p:ext uri="{BB962C8B-B14F-4D97-AF65-F5344CB8AC3E}">
        <p14:creationId xmlns:p14="http://schemas.microsoft.com/office/powerpoint/2010/main" val="3315219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hristian Joy, 9 is the son of small farmer Jul Yap who also works for JPIP. JPIP greatly helps the family and their community. They now have piped water, solar powered electricity, organic farming, improved harvests, fewer debts,  a motorbike and a cellphone. They now have water nearby so Christian takes a bath more often."/>
          <p:cNvPicPr>
            <a:picLocks noChangeAspect="1" noChangeArrowheads="1"/>
          </p:cNvPicPr>
          <p:nvPr/>
        </p:nvPicPr>
        <p:blipFill>
          <a:blip r:embed="rId3" cstate="print"/>
          <a:srcRect/>
          <a:stretch>
            <a:fillRect/>
          </a:stretch>
        </p:blipFill>
        <p:spPr bwMode="auto">
          <a:xfrm rot="120000">
            <a:off x="4468533" y="151387"/>
            <a:ext cx="4376288" cy="6516914"/>
          </a:xfrm>
          <a:prstGeom prst="rect">
            <a:avLst/>
          </a:prstGeom>
          <a:noFill/>
          <a:ln w="9525">
            <a:noFill/>
            <a:miter lim="800000"/>
            <a:headEnd/>
            <a:tailEnd/>
          </a:ln>
        </p:spPr>
      </p:pic>
      <p:pic>
        <p:nvPicPr>
          <p:cNvPr id="4"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t="43700"/>
          <a:stretch>
            <a:fillRect/>
          </a:stretch>
        </p:blipFill>
        <p:spPr>
          <a:xfrm rot="120000">
            <a:off x="4225561" y="-29028"/>
            <a:ext cx="4896544" cy="6727416"/>
          </a:xfrm>
          <a:prstGeom prst="rect">
            <a:avLst/>
          </a:prstGeom>
        </p:spPr>
      </p:pic>
      <p:pic>
        <p:nvPicPr>
          <p:cNvPr id="6" name="Picture 5" descr="is-it-fair_1.png"/>
          <p:cNvPicPr>
            <a:picLocks noChangeAspect="1"/>
          </p:cNvPicPr>
          <p:nvPr/>
        </p:nvPicPr>
        <p:blipFill>
          <a:blip r:embed="rId5" cstate="print"/>
          <a:stretch>
            <a:fillRect/>
          </a:stretch>
        </p:blipFill>
        <p:spPr>
          <a:xfrm>
            <a:off x="-1692696" y="-315415"/>
            <a:ext cx="8280920" cy="4536504"/>
          </a:xfrm>
          <a:prstGeom prst="rect">
            <a:avLst/>
          </a:prstGeom>
        </p:spPr>
      </p:pic>
      <p:sp>
        <p:nvSpPr>
          <p:cNvPr id="4099" name="Rectangle 2"/>
          <p:cNvSpPr>
            <a:spLocks noGrp="1" noChangeArrowheads="1"/>
          </p:cNvSpPr>
          <p:nvPr>
            <p:ph type="title"/>
          </p:nvPr>
        </p:nvSpPr>
        <p:spPr>
          <a:xfrm>
            <a:off x="24507" y="1412776"/>
            <a:ext cx="4835525" cy="1143000"/>
          </a:xfrm>
        </p:spPr>
        <p:txBody>
          <a:bodyPr/>
          <a:lstStyle/>
          <a:p>
            <a:pPr eaLnBrk="1" hangingPunct="1"/>
            <a:r>
              <a:rPr lang="en-GB" sz="3600" b="1" dirty="0"/>
              <a:t>… have </a:t>
            </a:r>
            <a:br>
              <a:rPr lang="en-GB" sz="3600" b="1" dirty="0"/>
            </a:br>
            <a:r>
              <a:rPr lang="en-GB" sz="3600" b="1" dirty="0">
                <a:solidFill>
                  <a:srgbClr val="FF0000"/>
                </a:solidFill>
              </a:rPr>
              <a:t>clean</a:t>
            </a:r>
            <a:r>
              <a:rPr lang="en-GB" sz="3600" b="1" dirty="0"/>
              <a:t> </a:t>
            </a:r>
            <a:r>
              <a:rPr lang="en-GB" sz="3600" b="1" dirty="0">
                <a:solidFill>
                  <a:srgbClr val="00B0F0"/>
                </a:solidFill>
              </a:rPr>
              <a:t>water</a:t>
            </a:r>
            <a:endParaRPr lang="en-US" sz="3600" b="1" dirty="0">
              <a:solidFill>
                <a:srgbClr val="00B0F0"/>
              </a:solidFill>
            </a:endParaRPr>
          </a:p>
        </p:txBody>
      </p:sp>
      <p:pic>
        <p:nvPicPr>
          <p:cNvPr id="7" name="Picture 6" descr="little-guy-x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872593"/>
            <a:ext cx="2665542" cy="2985407"/>
          </a:xfrm>
          <a:prstGeom prst="rect">
            <a:avLst/>
          </a:prstGeom>
        </p:spPr>
      </p:pic>
    </p:spTree>
    <p:extLst>
      <p:ext uri="{BB962C8B-B14F-4D97-AF65-F5344CB8AC3E}">
        <p14:creationId xmlns:p14="http://schemas.microsoft.com/office/powerpoint/2010/main" val="229921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20000">
            <a:off x="56500" y="-171400"/>
            <a:ext cx="5263614" cy="6738468"/>
            <a:chOff x="-43542" y="-171400"/>
            <a:chExt cx="5263614" cy="6738468"/>
          </a:xfrm>
        </p:grpSpPr>
        <p:pic>
          <p:nvPicPr>
            <p:cNvPr id="5124" name="Picture 5" descr="C:\Users\gsalter\AppData\Local\Microsoft\Windows\Temporary Internet Files\Content.IE5\3ZTL26EF\42565[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295994"/>
              <a:ext cx="4671139" cy="6229350"/>
            </a:xfrm>
            <a:prstGeom prst="rect">
              <a:avLst/>
            </a:prstGeom>
            <a:noFill/>
            <a:ln w="9525">
              <a:noFill/>
              <a:miter lim="800000"/>
              <a:headEnd/>
              <a:tailEnd/>
            </a:ln>
          </p:spPr>
        </p:pic>
        <p:pic>
          <p:nvPicPr>
            <p:cNvPr id="4"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t="41600"/>
            <a:stretch>
              <a:fillRect/>
            </a:stretch>
          </p:blipFill>
          <p:spPr>
            <a:xfrm>
              <a:off x="-43542" y="-171400"/>
              <a:ext cx="5263614" cy="6738468"/>
            </a:xfrm>
            <a:prstGeom prst="rect">
              <a:avLst/>
            </a:prstGeom>
          </p:spPr>
        </p:pic>
      </p:grpSp>
      <p:pic>
        <p:nvPicPr>
          <p:cNvPr id="6" name="Picture 5" descr="is-it-fair_1.png"/>
          <p:cNvPicPr>
            <a:picLocks noChangeAspect="1"/>
          </p:cNvPicPr>
          <p:nvPr/>
        </p:nvPicPr>
        <p:blipFill>
          <a:blip r:embed="rId5" cstate="print"/>
          <a:stretch>
            <a:fillRect/>
          </a:stretch>
        </p:blipFill>
        <p:spPr>
          <a:xfrm>
            <a:off x="3635896" y="-344444"/>
            <a:ext cx="6886575" cy="4824536"/>
          </a:xfrm>
          <a:prstGeom prst="rect">
            <a:avLst/>
          </a:prstGeom>
        </p:spPr>
      </p:pic>
      <p:sp>
        <p:nvSpPr>
          <p:cNvPr id="5122" name="Rectangle 2"/>
          <p:cNvSpPr>
            <a:spLocks noGrp="1" noChangeArrowheads="1"/>
          </p:cNvSpPr>
          <p:nvPr>
            <p:ph type="title"/>
          </p:nvPr>
        </p:nvSpPr>
        <p:spPr>
          <a:xfrm>
            <a:off x="5148064" y="1772816"/>
            <a:ext cx="3673475" cy="1143000"/>
          </a:xfrm>
        </p:spPr>
        <p:txBody>
          <a:bodyPr>
            <a:normAutofit fontScale="90000"/>
          </a:bodyPr>
          <a:lstStyle/>
          <a:p>
            <a:pPr eaLnBrk="1" hangingPunct="1"/>
            <a:r>
              <a:rPr lang="en-GB" sz="3400" b="1" dirty="0"/>
              <a:t>… have </a:t>
            </a:r>
            <a:br>
              <a:rPr lang="en-GB" sz="3400" b="1" dirty="0"/>
            </a:br>
            <a:r>
              <a:rPr lang="en-GB" sz="3400" b="1" dirty="0"/>
              <a:t>a </a:t>
            </a:r>
            <a:r>
              <a:rPr lang="en-GB" sz="3400" b="1" dirty="0">
                <a:solidFill>
                  <a:srgbClr val="FF0000"/>
                </a:solidFill>
              </a:rPr>
              <a:t>home </a:t>
            </a:r>
            <a:br>
              <a:rPr lang="en-GB" sz="3400" b="1" dirty="0">
                <a:solidFill>
                  <a:srgbClr val="FF0000"/>
                </a:solidFill>
              </a:rPr>
            </a:br>
            <a:endParaRPr lang="en-US" sz="3400" b="1" dirty="0">
              <a:solidFill>
                <a:srgbClr val="FF0000"/>
              </a:solidFill>
            </a:endParaRPr>
          </a:p>
        </p:txBody>
      </p:sp>
    </p:spTree>
    <p:extLst>
      <p:ext uri="{BB962C8B-B14F-4D97-AF65-F5344CB8AC3E}">
        <p14:creationId xmlns:p14="http://schemas.microsoft.com/office/powerpoint/2010/main" val="1469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20000">
            <a:off x="251520" y="548680"/>
            <a:ext cx="8568952" cy="6273034"/>
            <a:chOff x="251520" y="548680"/>
            <a:chExt cx="8568952" cy="6273034"/>
          </a:xfrm>
        </p:grpSpPr>
        <p:pic>
          <p:nvPicPr>
            <p:cNvPr id="6146" name="Picture 7" descr="A student at Government Primary School Nakka Beesan works on his reading lesson with his teacher. He attends classes inside a tent provided by CRS as his school collapsed in the 8/10/2005 earthquake, killing two students. CRS also provided each student with study materials to help them get back to school. "/>
            <p:cNvPicPr>
              <a:picLocks noChangeAspect="1" noChangeArrowheads="1"/>
            </p:cNvPicPr>
            <p:nvPr/>
          </p:nvPicPr>
          <p:blipFill>
            <a:blip r:embed="rId3" cstate="print"/>
            <a:srcRect/>
            <a:stretch>
              <a:fillRect/>
            </a:stretch>
          </p:blipFill>
          <p:spPr bwMode="auto">
            <a:xfrm>
              <a:off x="323528" y="620688"/>
              <a:ext cx="8443101" cy="5628154"/>
            </a:xfrm>
            <a:prstGeom prst="rect">
              <a:avLst/>
            </a:prstGeom>
            <a:noFill/>
            <a:ln w="9525">
              <a:noFill/>
              <a:miter lim="800000"/>
              <a:headEnd/>
              <a:tailEnd/>
            </a:ln>
          </p:spPr>
        </p:pic>
        <p:pic>
          <p:nvPicPr>
            <p:cNvPr id="4"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b="61550"/>
            <a:stretch>
              <a:fillRect/>
            </a:stretch>
          </p:blipFill>
          <p:spPr>
            <a:xfrm>
              <a:off x="251520" y="548680"/>
              <a:ext cx="8568952" cy="6273034"/>
            </a:xfrm>
            <a:prstGeom prst="rect">
              <a:avLst/>
            </a:prstGeom>
          </p:spPr>
        </p:pic>
      </p:grpSp>
      <p:pic>
        <p:nvPicPr>
          <p:cNvPr id="6" name="Picture 5" descr="is-it-fair_2.png"/>
          <p:cNvPicPr>
            <a:picLocks noChangeAspect="1"/>
          </p:cNvPicPr>
          <p:nvPr/>
        </p:nvPicPr>
        <p:blipFill>
          <a:blip r:embed="rId5" cstate="print"/>
          <a:stretch>
            <a:fillRect/>
          </a:stretch>
        </p:blipFill>
        <p:spPr>
          <a:xfrm>
            <a:off x="2339752" y="3429000"/>
            <a:ext cx="8038703" cy="4864993"/>
          </a:xfrm>
          <a:prstGeom prst="rect">
            <a:avLst/>
          </a:prstGeom>
        </p:spPr>
      </p:pic>
      <p:sp>
        <p:nvSpPr>
          <p:cNvPr id="6147" name="Rectangle 2"/>
          <p:cNvSpPr>
            <a:spLocks noGrp="1" noChangeArrowheads="1"/>
          </p:cNvSpPr>
          <p:nvPr>
            <p:ph type="title"/>
          </p:nvPr>
        </p:nvSpPr>
        <p:spPr>
          <a:xfrm>
            <a:off x="2338628" y="5387730"/>
            <a:ext cx="8229600" cy="1143000"/>
          </a:xfrm>
        </p:spPr>
        <p:txBody>
          <a:bodyPr/>
          <a:lstStyle/>
          <a:p>
            <a:pPr eaLnBrk="1" hangingPunct="1"/>
            <a:r>
              <a:rPr lang="en-GB" sz="3400" b="1" dirty="0"/>
              <a:t>… go to </a:t>
            </a:r>
            <a:r>
              <a:rPr lang="en-GB" sz="3400" b="1" dirty="0">
                <a:solidFill>
                  <a:srgbClr val="FF0000"/>
                </a:solidFill>
              </a:rPr>
              <a:t>school</a:t>
            </a:r>
            <a:endParaRPr lang="en-US" sz="3400" b="1" dirty="0">
              <a:solidFill>
                <a:srgbClr val="FF0000"/>
              </a:solidFill>
            </a:endParaRPr>
          </a:p>
        </p:txBody>
      </p:sp>
    </p:spTree>
    <p:extLst>
      <p:ext uri="{BB962C8B-B14F-4D97-AF65-F5344CB8AC3E}">
        <p14:creationId xmlns:p14="http://schemas.microsoft.com/office/powerpoint/2010/main" val="24501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20000">
            <a:off x="0" y="-58056"/>
            <a:ext cx="4716016" cy="6655408"/>
            <a:chOff x="0" y="-58056"/>
            <a:chExt cx="4716016" cy="6655408"/>
          </a:xfrm>
        </p:grpSpPr>
        <p:pic>
          <p:nvPicPr>
            <p:cNvPr id="7170" name="Picture 6" descr="The clinic keeps a check on the weight of the babies that come here to monitor any weight loss which could indicate illness"/>
            <p:cNvPicPr>
              <a:picLocks noChangeAspect="1" noChangeArrowheads="1"/>
            </p:cNvPicPr>
            <p:nvPr/>
          </p:nvPicPr>
          <p:blipFill>
            <a:blip r:embed="rId3" cstate="print"/>
            <a:srcRect/>
            <a:stretch>
              <a:fillRect/>
            </a:stretch>
          </p:blipFill>
          <p:spPr bwMode="auto">
            <a:xfrm>
              <a:off x="251520" y="260648"/>
              <a:ext cx="4210605" cy="6313714"/>
            </a:xfrm>
            <a:prstGeom prst="rect">
              <a:avLst/>
            </a:prstGeom>
            <a:noFill/>
            <a:ln w="9525">
              <a:noFill/>
              <a:miter lim="800000"/>
              <a:headEnd/>
              <a:tailEnd/>
            </a:ln>
          </p:spPr>
        </p:pic>
        <p:pic>
          <p:nvPicPr>
            <p:cNvPr id="4"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t="42650"/>
            <a:stretch>
              <a:fillRect/>
            </a:stretch>
          </p:blipFill>
          <p:spPr>
            <a:xfrm>
              <a:off x="0" y="-58056"/>
              <a:ext cx="4716016" cy="6655408"/>
            </a:xfrm>
            <a:prstGeom prst="rect">
              <a:avLst/>
            </a:prstGeom>
          </p:spPr>
        </p:pic>
      </p:grpSp>
      <p:pic>
        <p:nvPicPr>
          <p:cNvPr id="6" name="Picture 5" descr="is-it-fair_1.png"/>
          <p:cNvPicPr>
            <a:picLocks noChangeAspect="1"/>
          </p:cNvPicPr>
          <p:nvPr/>
        </p:nvPicPr>
        <p:blipFill>
          <a:blip r:embed="rId5" cstate="print"/>
          <a:stretch>
            <a:fillRect/>
          </a:stretch>
        </p:blipFill>
        <p:spPr>
          <a:xfrm>
            <a:off x="2423669" y="72569"/>
            <a:ext cx="8845075" cy="5720429"/>
          </a:xfrm>
          <a:prstGeom prst="rect">
            <a:avLst/>
          </a:prstGeom>
        </p:spPr>
      </p:pic>
      <p:sp>
        <p:nvSpPr>
          <p:cNvPr id="7171" name="Rectangle 2"/>
          <p:cNvSpPr>
            <a:spLocks noGrp="1" noChangeArrowheads="1"/>
          </p:cNvSpPr>
          <p:nvPr>
            <p:ph type="title"/>
          </p:nvPr>
        </p:nvSpPr>
        <p:spPr>
          <a:xfrm>
            <a:off x="4787900" y="2349500"/>
            <a:ext cx="4114800" cy="1143000"/>
          </a:xfrm>
        </p:spPr>
        <p:txBody>
          <a:bodyPr/>
          <a:lstStyle/>
          <a:p>
            <a:pPr eaLnBrk="1" hangingPunct="1"/>
            <a:r>
              <a:rPr lang="en-GB" sz="3400" b="1" dirty="0"/>
              <a:t>… go to a </a:t>
            </a:r>
            <a:r>
              <a:rPr lang="en-GB" sz="3400" b="1" dirty="0">
                <a:solidFill>
                  <a:srgbClr val="FF0000"/>
                </a:solidFill>
              </a:rPr>
              <a:t>doctor</a:t>
            </a:r>
            <a:r>
              <a:rPr lang="en-GB" sz="3400" b="1" dirty="0"/>
              <a:t> if they are </a:t>
            </a:r>
            <a:r>
              <a:rPr lang="en-GB" sz="3400" b="1" dirty="0">
                <a:solidFill>
                  <a:srgbClr val="92D050"/>
                </a:solidFill>
              </a:rPr>
              <a:t>unwell</a:t>
            </a:r>
            <a:endParaRPr lang="en-US" sz="3400" b="1" dirty="0">
              <a:solidFill>
                <a:srgbClr val="92D050"/>
              </a:solidFill>
            </a:endParaRPr>
          </a:p>
        </p:txBody>
      </p:sp>
    </p:spTree>
    <p:extLst>
      <p:ext uri="{BB962C8B-B14F-4D97-AF65-F5344CB8AC3E}">
        <p14:creationId xmlns:p14="http://schemas.microsoft.com/office/powerpoint/2010/main" val="7982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The Ramos Laguan family including Fidel Ramos Gonzalez, his wife Julia de Jesus Laguan, and their children Sarita, 15yrs, Marisol, 13yrs, Ronaldo Adrian, 9yrs, Walter Ovidio, 6yrs and Raquel Guadalupe, 4yrs.&#10;"/>
          <p:cNvPicPr>
            <a:picLocks noChangeAspect="1" noChangeArrowheads="1"/>
          </p:cNvPicPr>
          <p:nvPr/>
        </p:nvPicPr>
        <p:blipFill>
          <a:blip r:embed="rId3" cstate="print"/>
          <a:srcRect/>
          <a:stretch>
            <a:fillRect/>
          </a:stretch>
        </p:blipFill>
        <p:spPr bwMode="auto">
          <a:xfrm rot="120000">
            <a:off x="333821" y="185546"/>
            <a:ext cx="7078163" cy="4714237"/>
          </a:xfrm>
          <a:prstGeom prst="rect">
            <a:avLst/>
          </a:prstGeom>
          <a:noFill/>
          <a:ln w="9525">
            <a:noFill/>
            <a:miter lim="800000"/>
            <a:headEnd/>
            <a:tailEnd/>
          </a:ln>
        </p:spPr>
      </p:pic>
      <p:pic>
        <p:nvPicPr>
          <p:cNvPr id="4"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b="62600"/>
          <a:stretch>
            <a:fillRect/>
          </a:stretch>
        </p:blipFill>
        <p:spPr>
          <a:xfrm rot="120000">
            <a:off x="264655" y="127205"/>
            <a:ext cx="7179943" cy="5103049"/>
          </a:xfrm>
          <a:prstGeom prst="rect">
            <a:avLst/>
          </a:prstGeom>
        </p:spPr>
      </p:pic>
      <p:pic>
        <p:nvPicPr>
          <p:cNvPr id="8" name="Picture 7" descr="is-it-fair_3.png"/>
          <p:cNvPicPr>
            <a:picLocks noChangeAspect="1"/>
          </p:cNvPicPr>
          <p:nvPr/>
        </p:nvPicPr>
        <p:blipFill>
          <a:blip r:embed="rId5" cstate="print"/>
          <a:stretch>
            <a:fillRect/>
          </a:stretch>
        </p:blipFill>
        <p:spPr>
          <a:xfrm>
            <a:off x="2339752" y="1697123"/>
            <a:ext cx="8280920" cy="6196373"/>
          </a:xfrm>
          <a:prstGeom prst="rect">
            <a:avLst/>
          </a:prstGeom>
        </p:spPr>
      </p:pic>
      <p:sp>
        <p:nvSpPr>
          <p:cNvPr id="8195" name="Rectangle 6"/>
          <p:cNvSpPr>
            <a:spLocks noGrp="1" noChangeArrowheads="1"/>
          </p:cNvSpPr>
          <p:nvPr>
            <p:ph type="body" sz="half" idx="1"/>
          </p:nvPr>
        </p:nvSpPr>
        <p:spPr>
          <a:xfrm>
            <a:off x="3923928" y="3284984"/>
            <a:ext cx="4824536" cy="2765425"/>
          </a:xfrm>
          <a:ln>
            <a:noFill/>
          </a:ln>
        </p:spPr>
        <p:txBody>
          <a:bodyPr/>
          <a:lstStyle/>
          <a:p>
            <a:pPr algn="ctr" eaLnBrk="1" hangingPunct="1">
              <a:buFontTx/>
              <a:buNone/>
            </a:pPr>
            <a:r>
              <a:rPr lang="en-GB" sz="3200" dirty="0">
                <a:solidFill>
                  <a:srgbClr val="92D050"/>
                </a:solidFill>
              </a:rPr>
              <a:t>   </a:t>
            </a:r>
            <a:r>
              <a:rPr lang="en-GB" sz="3400" b="1" dirty="0">
                <a:solidFill>
                  <a:srgbClr val="92D050"/>
                </a:solidFill>
              </a:rPr>
              <a:t>CAFOD </a:t>
            </a:r>
            <a:r>
              <a:rPr lang="en-GB" sz="3400" b="1" dirty="0"/>
              <a:t>works with </a:t>
            </a:r>
            <a:r>
              <a:rPr lang="en-GB" sz="3400" b="1" dirty="0">
                <a:solidFill>
                  <a:srgbClr val="00B0F0"/>
                </a:solidFill>
              </a:rPr>
              <a:t>neighbours</a:t>
            </a:r>
            <a:r>
              <a:rPr lang="en-GB" sz="3400" b="1" dirty="0"/>
              <a:t> all around the </a:t>
            </a:r>
            <a:r>
              <a:rPr lang="en-GB" sz="3400" b="1" dirty="0">
                <a:solidFill>
                  <a:srgbClr val="FF0000"/>
                </a:solidFill>
              </a:rPr>
              <a:t>world</a:t>
            </a:r>
            <a:r>
              <a:rPr lang="en-GB" sz="3400" b="1" dirty="0"/>
              <a:t> to make sure they have what they </a:t>
            </a:r>
            <a:r>
              <a:rPr lang="en-GB" sz="3400" b="1" dirty="0">
                <a:solidFill>
                  <a:srgbClr val="FF0000"/>
                </a:solidFill>
              </a:rPr>
              <a:t>need</a:t>
            </a:r>
            <a:r>
              <a:rPr lang="en-GB" sz="3400" b="1" dirty="0"/>
              <a:t>.</a:t>
            </a:r>
            <a:endParaRPr lang="en-US" sz="3400" b="1" dirty="0"/>
          </a:p>
        </p:txBody>
      </p:sp>
    </p:spTree>
    <p:extLst>
      <p:ext uri="{BB962C8B-B14F-4D97-AF65-F5344CB8AC3E}">
        <p14:creationId xmlns:p14="http://schemas.microsoft.com/office/powerpoint/2010/main" val="2685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page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08"/>
            <a:ext cx="9144000" cy="6848892"/>
          </a:xfrm>
          <a:prstGeom prst="rect">
            <a:avLst/>
          </a:prstGeom>
        </p:spPr>
      </p:pic>
      <p:pic>
        <p:nvPicPr>
          <p:cNvPr id="9218" name="Picture 1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21425"/>
            <a:ext cx="9144000" cy="536575"/>
          </a:xfrm>
          <a:prstGeom prst="rect">
            <a:avLst/>
          </a:prstGeom>
          <a:noFill/>
          <a:ln w="9525">
            <a:noFill/>
            <a:miter lim="800000"/>
            <a:headEnd/>
            <a:tailEnd/>
          </a:ln>
        </p:spPr>
      </p:pic>
      <p:sp>
        <p:nvSpPr>
          <p:cNvPr id="9219" name="TextBox 2"/>
          <p:cNvSpPr txBox="1">
            <a:spLocks noChangeArrowheads="1"/>
          </p:cNvSpPr>
          <p:nvPr/>
        </p:nvSpPr>
        <p:spPr bwMode="auto">
          <a:xfrm>
            <a:off x="0" y="5745450"/>
            <a:ext cx="9143999" cy="877163"/>
          </a:xfrm>
          <a:prstGeom prst="rect">
            <a:avLst/>
          </a:prstGeom>
          <a:noFill/>
          <a:ln w="9525">
            <a:noFill/>
            <a:miter lim="800000"/>
            <a:headEnd/>
            <a:tailEnd/>
          </a:ln>
        </p:spPr>
        <p:txBody>
          <a:bodyPr wrap="square">
            <a:spAutoFit/>
          </a:bodyPr>
          <a:lstStyle/>
          <a:p>
            <a:pPr algn="ctr"/>
            <a:r>
              <a:rPr lang="en-GB" sz="1100" dirty="0">
                <a:latin typeface="Verdana" pitchFamily="34" charset="0"/>
                <a:cs typeface="Verdana" pitchFamily="34" charset="0"/>
              </a:rPr>
              <a:t>Photographs by: Claudia Torres, Simon </a:t>
            </a:r>
            <a:r>
              <a:rPr lang="en-GB" sz="1100" dirty="0" err="1">
                <a:latin typeface="Verdana" pitchFamily="34" charset="0"/>
                <a:cs typeface="Verdana" pitchFamily="34" charset="0"/>
              </a:rPr>
              <a:t>Rawles</a:t>
            </a:r>
            <a:r>
              <a:rPr lang="en-GB" sz="1100" dirty="0">
                <a:latin typeface="Verdana" pitchFamily="34" charset="0"/>
                <a:cs typeface="Verdana" pitchFamily="34" charset="0"/>
              </a:rPr>
              <a:t>, Jim </a:t>
            </a:r>
            <a:r>
              <a:rPr lang="en-GB" sz="1100" dirty="0" err="1">
                <a:latin typeface="Verdana" pitchFamily="34" charset="0"/>
                <a:cs typeface="Verdana" pitchFamily="34" charset="0"/>
              </a:rPr>
              <a:t>Stipe</a:t>
            </a:r>
            <a:r>
              <a:rPr lang="en-GB" sz="1100" dirty="0">
                <a:latin typeface="Verdana" pitchFamily="34" charset="0"/>
                <a:cs typeface="Verdana" pitchFamily="34" charset="0"/>
              </a:rPr>
              <a:t>, </a:t>
            </a:r>
            <a:br>
              <a:rPr lang="en-GB" sz="1100" dirty="0">
                <a:latin typeface="Verdana" pitchFamily="34" charset="0"/>
                <a:cs typeface="Verdana" pitchFamily="34" charset="0"/>
              </a:rPr>
            </a:br>
            <a:r>
              <a:rPr lang="en-GB" sz="1100" dirty="0">
                <a:latin typeface="Verdana" pitchFamily="34" charset="0"/>
                <a:cs typeface="Verdana" pitchFamily="34" charset="0"/>
              </a:rPr>
              <a:t>Lucy Morris, Annie </a:t>
            </a:r>
            <a:r>
              <a:rPr lang="en-GB" sz="1100" dirty="0" err="1">
                <a:latin typeface="Verdana" pitchFamily="34" charset="0"/>
                <a:cs typeface="Verdana" pitchFamily="34" charset="0"/>
              </a:rPr>
              <a:t>Bungeroth</a:t>
            </a:r>
            <a:r>
              <a:rPr lang="en-GB" sz="1100" dirty="0">
                <a:latin typeface="Verdana" pitchFamily="34" charset="0"/>
                <a:cs typeface="Verdana" pitchFamily="34" charset="0"/>
              </a:rPr>
              <a:t>, Nana </a:t>
            </a:r>
            <a:r>
              <a:rPr lang="en-GB" sz="1100" dirty="0" err="1">
                <a:latin typeface="Verdana" pitchFamily="34" charset="0"/>
                <a:cs typeface="Verdana" pitchFamily="34" charset="0"/>
              </a:rPr>
              <a:t>Anto-Awuakye</a:t>
            </a:r>
            <a:r>
              <a:rPr lang="en-GB" sz="1100" dirty="0">
                <a:latin typeface="Verdana" pitchFamily="34" charset="0"/>
                <a:cs typeface="Verdana" pitchFamily="34" charset="0"/>
              </a:rPr>
              <a:t>. </a:t>
            </a:r>
            <a:br>
              <a:rPr lang="en-GB" sz="1100" dirty="0">
                <a:latin typeface="Verdana" pitchFamily="34" charset="0"/>
                <a:cs typeface="Verdana" pitchFamily="34" charset="0"/>
              </a:rPr>
            </a:br>
            <a:r>
              <a:rPr lang="en-GB" sz="1100" dirty="0">
                <a:latin typeface="Verdana" pitchFamily="34" charset="0"/>
                <a:cs typeface="Verdana" pitchFamily="34" charset="0"/>
              </a:rPr>
              <a:t>Illustration: Per </a:t>
            </a:r>
            <a:r>
              <a:rPr lang="en-GB" sz="1100" dirty="0" err="1">
                <a:latin typeface="Verdana" pitchFamily="34" charset="0"/>
                <a:cs typeface="Verdana" pitchFamily="34" charset="0"/>
              </a:rPr>
              <a:t>Karlen</a:t>
            </a:r>
            <a:endParaRPr lang="en-GB" sz="1100" dirty="0">
              <a:latin typeface="Verdana" pitchFamily="34" charset="0"/>
              <a:cs typeface="Verdana" pitchFamily="34" charset="0"/>
            </a:endParaRPr>
          </a:p>
          <a:p>
            <a:endParaRPr lang="en-GB" dirty="0">
              <a:latin typeface="Verdana" pitchFamily="34" charset="0"/>
              <a:cs typeface="Verdana" pitchFamily="34" charset="0"/>
            </a:endParaRPr>
          </a:p>
        </p:txBody>
      </p:sp>
      <p:pic>
        <p:nvPicPr>
          <p:cNvPr id="7" name="Picture 6" descr="mother-and-chil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7904" y="1556792"/>
            <a:ext cx="3072386" cy="2322152"/>
          </a:xfrm>
          <a:prstGeom prst="rect">
            <a:avLst/>
          </a:prstGeom>
        </p:spPr>
      </p:pic>
      <p:pic>
        <p:nvPicPr>
          <p:cNvPr id="8" name="Picture 7" descr="pand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8894" y="4365104"/>
            <a:ext cx="2715106" cy="1939648"/>
          </a:xfrm>
          <a:prstGeom prst="rect">
            <a:avLst/>
          </a:prstGeom>
        </p:spPr>
      </p:pic>
    </p:spTree>
    <p:extLst>
      <p:ext uri="{BB962C8B-B14F-4D97-AF65-F5344CB8AC3E}">
        <p14:creationId xmlns:p14="http://schemas.microsoft.com/office/powerpoint/2010/main" val="21569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0C6333-2B68-A042-9201-5F7315FDB78D}"/>
              </a:ext>
            </a:extLst>
          </p:cNvPr>
          <p:cNvSpPr/>
          <p:nvPr/>
        </p:nvSpPr>
        <p:spPr>
          <a:xfrm rot="16200000">
            <a:off x="-2112265" y="3034354"/>
            <a:ext cx="61289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Show your learning…</a:t>
            </a:r>
          </a:p>
        </p:txBody>
      </p:sp>
      <p:pic>
        <p:nvPicPr>
          <p:cNvPr id="3" name="Picture 2">
            <a:extLst>
              <a:ext uri="{FF2B5EF4-FFF2-40B4-BE49-F238E27FC236}">
                <a16:creationId xmlns:a16="http://schemas.microsoft.com/office/drawing/2014/main" id="{19421A9A-6B16-2449-B498-631B4C82DFC5}"/>
              </a:ext>
            </a:extLst>
          </p:cNvPr>
          <p:cNvPicPr>
            <a:picLocks noChangeAspect="1"/>
          </p:cNvPicPr>
          <p:nvPr/>
        </p:nvPicPr>
        <p:blipFill>
          <a:blip r:embed="rId2"/>
          <a:stretch>
            <a:fillRect/>
          </a:stretch>
        </p:blipFill>
        <p:spPr>
          <a:xfrm>
            <a:off x="3371439" y="-34506"/>
            <a:ext cx="5772561" cy="6858000"/>
          </a:xfrm>
          <a:prstGeom prst="rect">
            <a:avLst/>
          </a:prstGeom>
        </p:spPr>
      </p:pic>
      <p:sp>
        <p:nvSpPr>
          <p:cNvPr id="4" name="TextBox 3">
            <a:extLst>
              <a:ext uri="{FF2B5EF4-FFF2-40B4-BE49-F238E27FC236}">
                <a16:creationId xmlns:a16="http://schemas.microsoft.com/office/drawing/2014/main" id="{07319031-CFF7-8C48-98D4-20F8DBF0D014}"/>
              </a:ext>
            </a:extLst>
          </p:cNvPr>
          <p:cNvSpPr txBox="1"/>
          <p:nvPr/>
        </p:nvSpPr>
        <p:spPr>
          <a:xfrm>
            <a:off x="1600200" y="879231"/>
            <a:ext cx="2004646" cy="3416320"/>
          </a:xfrm>
          <a:prstGeom prst="rect">
            <a:avLst/>
          </a:prstGeom>
          <a:solidFill>
            <a:schemeClr val="accent4">
              <a:lumMod val="40000"/>
              <a:lumOff val="60000"/>
            </a:schemeClr>
          </a:solidFill>
        </p:spPr>
        <p:txBody>
          <a:bodyPr wrap="square" rtlCol="0">
            <a:spAutoFit/>
          </a:bodyPr>
          <a:lstStyle/>
          <a:p>
            <a:r>
              <a:rPr lang="en-US" sz="2400" dirty="0"/>
              <a:t>On the template of the person, write and draw how you can help our </a:t>
            </a:r>
            <a:r>
              <a:rPr lang="en-US" sz="2400" dirty="0" err="1"/>
              <a:t>neighbours</a:t>
            </a:r>
            <a:r>
              <a:rPr lang="en-US" sz="2400" dirty="0"/>
              <a:t> around the world. </a:t>
            </a:r>
          </a:p>
        </p:txBody>
      </p:sp>
    </p:spTree>
    <p:extLst>
      <p:ext uri="{BB962C8B-B14F-4D97-AF65-F5344CB8AC3E}">
        <p14:creationId xmlns:p14="http://schemas.microsoft.com/office/powerpoint/2010/main" val="162378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0072" y="1772816"/>
            <a:ext cx="2952328" cy="26776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Verdana"/>
                <a:ea typeface="+mn-ea"/>
                <a:cs typeface="Arial" charset="0"/>
              </a:rPr>
              <a:t>Hi!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Verdana"/>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Verdana"/>
                <a:ea typeface="+mn-ea"/>
                <a:cs typeface="Arial" charset="0"/>
              </a:rPr>
              <a:t>My</a:t>
            </a:r>
            <a:r>
              <a:rPr kumimoji="0" lang="en-GB" sz="2400" b="1" i="0" u="none" strike="noStrike" kern="1200" cap="none" spc="0" normalizeH="0" baseline="0" noProof="0" dirty="0">
                <a:ln>
                  <a:noFill/>
                </a:ln>
                <a:solidFill>
                  <a:srgbClr val="000000"/>
                </a:solidFill>
                <a:effectLst/>
                <a:uLnTx/>
                <a:uFillTx/>
                <a:latin typeface="Verdana"/>
                <a:ea typeface="+mn-ea"/>
                <a:cs typeface="Arial" charset="0"/>
              </a:rPr>
              <a:t> </a:t>
            </a:r>
            <a:r>
              <a:rPr kumimoji="0" lang="en-GB" sz="2400" b="1" i="0" u="none" strike="noStrike" kern="1200" cap="none" spc="0" normalizeH="0" baseline="0" noProof="0" dirty="0">
                <a:ln>
                  <a:noFill/>
                </a:ln>
                <a:solidFill>
                  <a:srgbClr val="FF0000"/>
                </a:solidFill>
                <a:effectLst/>
                <a:uLnTx/>
                <a:uFillTx/>
                <a:latin typeface="Verdana"/>
                <a:ea typeface="+mn-ea"/>
                <a:cs typeface="Arial" charset="0"/>
              </a:rPr>
              <a:t>name</a:t>
            </a:r>
            <a:r>
              <a:rPr kumimoji="0" lang="en-GB" sz="2400" b="1" i="0" u="none" strike="noStrike" kern="1200" cap="none" spc="0" normalizeH="0" baseline="0" noProof="0" dirty="0">
                <a:ln>
                  <a:noFill/>
                </a:ln>
                <a:solidFill>
                  <a:srgbClr val="000000"/>
                </a:solidFill>
                <a:effectLst/>
                <a:uLnTx/>
                <a:uFillTx/>
                <a:latin typeface="Verdana"/>
                <a:ea typeface="+mn-ea"/>
                <a:cs typeface="Arial" charset="0"/>
              </a:rPr>
              <a:t> </a:t>
            </a:r>
            <a:r>
              <a:rPr kumimoji="0" lang="en-GB" sz="2400" b="0" i="0" u="none" strike="noStrike" kern="1200" cap="none" spc="0" normalizeH="0" baseline="0" noProof="0" dirty="0">
                <a:ln>
                  <a:noFill/>
                </a:ln>
                <a:solidFill>
                  <a:srgbClr val="000000"/>
                </a:solidFill>
                <a:effectLst/>
                <a:uLnTx/>
                <a:uFillTx/>
                <a:latin typeface="Verdana"/>
                <a:ea typeface="+mn-ea"/>
                <a:cs typeface="Arial" charset="0"/>
              </a:rPr>
              <a:t>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Verdana"/>
                <a:ea typeface="+mn-ea"/>
                <a:cs typeface="Arial" charset="0"/>
              </a:rPr>
              <a:t>Marie-</a:t>
            </a:r>
            <a:r>
              <a:rPr kumimoji="0" lang="en-GB" sz="2400" b="1" i="0" u="none" strike="noStrike" kern="1200" cap="none" spc="0" normalizeH="0" baseline="0" noProof="0" dirty="0" err="1">
                <a:ln>
                  <a:noFill/>
                </a:ln>
                <a:solidFill>
                  <a:srgbClr val="FF0000"/>
                </a:solidFill>
                <a:effectLst/>
                <a:uLnTx/>
                <a:uFillTx/>
                <a:latin typeface="Verdana"/>
                <a:ea typeface="+mn-ea"/>
                <a:cs typeface="Arial" charset="0"/>
              </a:rPr>
              <a:t>Doriane</a:t>
            </a:r>
            <a:r>
              <a:rPr kumimoji="0" lang="en-GB" sz="2400" b="1" i="0" u="none" strike="noStrike" kern="1200" cap="none" spc="0" normalizeH="0" baseline="0" noProof="0" dirty="0">
                <a:ln>
                  <a:noFill/>
                </a:ln>
                <a:solidFill>
                  <a:srgbClr val="FF0000"/>
                </a:solidFill>
                <a:effectLst/>
                <a:uLnTx/>
                <a:uFillTx/>
                <a:latin typeface="Verdana"/>
                <a:ea typeface="+mn-ea"/>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Verdana"/>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Verdana"/>
                <a:ea typeface="+mn-ea"/>
                <a:cs typeface="Arial" charset="0"/>
              </a:rPr>
              <a:t>I am your </a:t>
            </a:r>
            <a:r>
              <a:rPr kumimoji="0" lang="en-GB" sz="2400" b="1" i="0" u="none" strike="noStrike" kern="1200" cap="none" spc="0" normalizeH="0" baseline="0" noProof="0" dirty="0">
                <a:ln>
                  <a:noFill/>
                </a:ln>
                <a:solidFill>
                  <a:srgbClr val="34B6E4"/>
                </a:solidFill>
                <a:effectLst/>
                <a:uLnTx/>
                <a:uFillTx/>
                <a:latin typeface="Verdana"/>
                <a:ea typeface="+mn-ea"/>
                <a:cs typeface="Arial" charset="0"/>
              </a:rPr>
              <a:t>neighbour</a:t>
            </a:r>
            <a:r>
              <a:rPr kumimoji="0" lang="en-GB" sz="2400" b="1" i="0" u="none" strike="noStrike" kern="1200" cap="none" spc="0" normalizeH="0" baseline="0" noProof="0" dirty="0">
                <a:ln>
                  <a:noFill/>
                </a:ln>
                <a:solidFill>
                  <a:srgbClr val="000000"/>
                </a:solidFill>
                <a:effectLst/>
                <a:uLnTx/>
                <a:uFillTx/>
                <a:latin typeface="Verdana"/>
                <a:ea typeface="+mn-ea"/>
                <a:cs typeface="Arial" charset="0"/>
              </a:rPr>
              <a:t>.</a:t>
            </a:r>
          </a:p>
        </p:txBody>
      </p:sp>
      <p:grpSp>
        <p:nvGrpSpPr>
          <p:cNvPr id="7" name="Group 3"/>
          <p:cNvGrpSpPr>
            <a:grpSpLocks/>
          </p:cNvGrpSpPr>
          <p:nvPr/>
        </p:nvGrpSpPr>
        <p:grpSpPr bwMode="auto">
          <a:xfrm rot="-120000">
            <a:off x="467544" y="908720"/>
            <a:ext cx="3698875" cy="5040312"/>
            <a:chOff x="617828" y="1230489"/>
            <a:chExt cx="3699161" cy="5040132"/>
          </a:xfrm>
        </p:grpSpPr>
        <p:pic>
          <p:nvPicPr>
            <p:cNvPr id="8" name="Picture 12" descr="C:\Users\jbarrett\AppData\Local\Microsoft\Windows\Temporary Internet Files\Content.IE5\OL7ZVQ6G\25016[1].jpg"/>
            <p:cNvPicPr>
              <a:picLocks noChangeAspect="1" noChangeArrowheads="1"/>
            </p:cNvPicPr>
            <p:nvPr/>
          </p:nvPicPr>
          <p:blipFill>
            <a:blip r:embed="rId2" cstate="print"/>
            <a:srcRect/>
            <a:stretch>
              <a:fillRect/>
            </a:stretch>
          </p:blipFill>
          <p:spPr bwMode="auto">
            <a:xfrm rot="120000">
              <a:off x="811964" y="1452852"/>
              <a:ext cx="3299635" cy="4788274"/>
            </a:xfrm>
            <a:prstGeom prst="rect">
              <a:avLst/>
            </a:prstGeom>
            <a:noFill/>
            <a:ln w="9525">
              <a:noFill/>
              <a:miter lim="800000"/>
              <a:headEnd/>
              <a:tailEnd/>
            </a:ln>
          </p:spPr>
        </p:pic>
        <p:pic>
          <p:nvPicPr>
            <p:cNvPr id="9" name="Picture 5" descr="border black.png"/>
            <p:cNvPicPr>
              <a:picLocks noChangeAspect="1"/>
            </p:cNvPicPr>
            <p:nvPr/>
          </p:nvPicPr>
          <p:blipFill>
            <a:blip r:embed="rId3" cstate="screen">
              <a:extLst>
                <a:ext uri="{28A0092B-C50C-407E-A947-70E740481C1C}">
                  <a14:useLocalDpi xmlns:a14="http://schemas.microsoft.com/office/drawing/2010/main"/>
                </a:ext>
              </a:extLst>
            </a:blip>
            <a:srcRect t="43050"/>
            <a:stretch>
              <a:fillRect/>
            </a:stretch>
          </p:blipFill>
          <p:spPr bwMode="auto">
            <a:xfrm rot="120000">
              <a:off x="617828" y="1230489"/>
              <a:ext cx="3699161" cy="5040132"/>
            </a:xfrm>
            <a:prstGeom prst="rect">
              <a:avLst/>
            </a:prstGeom>
            <a:noFill/>
            <a:ln w="9525">
              <a:noFill/>
              <a:miter lim="800000"/>
              <a:headEnd/>
              <a:tailEnd/>
            </a:ln>
          </p:spPr>
        </p:pic>
      </p:grpSp>
      <p:pic>
        <p:nvPicPr>
          <p:cNvPr id="10" name="Picture 9" descr="little-guy-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0272" y="4293096"/>
            <a:ext cx="1758425" cy="2016224"/>
          </a:xfrm>
          <a:prstGeom prst="rect">
            <a:avLst/>
          </a:prstGeom>
        </p:spPr>
      </p:pic>
    </p:spTree>
    <p:extLst>
      <p:ext uri="{BB962C8B-B14F-4D97-AF65-F5344CB8AC3E}">
        <p14:creationId xmlns:p14="http://schemas.microsoft.com/office/powerpoint/2010/main" val="77036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5003800" y="1052513"/>
            <a:ext cx="3698875" cy="5040312"/>
            <a:chOff x="617828" y="1230489"/>
            <a:chExt cx="3699161" cy="5040132"/>
          </a:xfrm>
        </p:grpSpPr>
        <p:pic>
          <p:nvPicPr>
            <p:cNvPr id="6148" name="Picture 12" descr="C:\Users\jbarrett\AppData\Local\Microsoft\Windows\Temporary Internet Files\Content.IE5\OL7ZVQ6G\25016[1].jpg"/>
            <p:cNvPicPr>
              <a:picLocks noChangeAspect="1" noChangeArrowheads="1"/>
            </p:cNvPicPr>
            <p:nvPr/>
          </p:nvPicPr>
          <p:blipFill>
            <a:blip r:embed="rId3" cstate="print"/>
            <a:srcRect/>
            <a:stretch>
              <a:fillRect/>
            </a:stretch>
          </p:blipFill>
          <p:spPr bwMode="auto">
            <a:xfrm rot="120000">
              <a:off x="811964" y="1452852"/>
              <a:ext cx="3299635" cy="4788274"/>
            </a:xfrm>
            <a:prstGeom prst="rect">
              <a:avLst/>
            </a:prstGeom>
            <a:noFill/>
            <a:ln w="9525">
              <a:noFill/>
              <a:miter lim="800000"/>
              <a:headEnd/>
              <a:tailEnd/>
            </a:ln>
          </p:spPr>
        </p:pic>
        <p:pic>
          <p:nvPicPr>
            <p:cNvPr id="6149" name="Picture 5" descr="border black.png"/>
            <p:cNvPicPr>
              <a:picLocks noChangeAspect="1"/>
            </p:cNvPicPr>
            <p:nvPr/>
          </p:nvPicPr>
          <p:blipFill>
            <a:blip r:embed="rId4" cstate="screen">
              <a:extLst>
                <a:ext uri="{28A0092B-C50C-407E-A947-70E740481C1C}">
                  <a14:useLocalDpi xmlns:a14="http://schemas.microsoft.com/office/drawing/2010/main"/>
                </a:ext>
              </a:extLst>
            </a:blip>
            <a:srcRect t="43050"/>
            <a:stretch>
              <a:fillRect/>
            </a:stretch>
          </p:blipFill>
          <p:spPr bwMode="auto">
            <a:xfrm rot="120000">
              <a:off x="617828" y="1230489"/>
              <a:ext cx="3699161" cy="5040132"/>
            </a:xfrm>
            <a:prstGeom prst="rect">
              <a:avLst/>
            </a:prstGeom>
            <a:noFill/>
            <a:ln w="9525">
              <a:noFill/>
              <a:miter lim="800000"/>
              <a:headEnd/>
              <a:tailEnd/>
            </a:ln>
          </p:spPr>
        </p:pic>
      </p:grpSp>
      <p:sp>
        <p:nvSpPr>
          <p:cNvPr id="6147" name="TextBox 6"/>
          <p:cNvSpPr txBox="1">
            <a:spLocks noChangeArrowheads="1"/>
          </p:cNvSpPr>
          <p:nvPr/>
        </p:nvSpPr>
        <p:spPr bwMode="auto">
          <a:xfrm>
            <a:off x="827088" y="1773238"/>
            <a:ext cx="3168650" cy="33242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I am 8.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I live in a </a:t>
            </a:r>
            <a:r>
              <a:rPr kumimoji="0" lang="en-US" sz="2400" b="1" i="0" u="none" strike="noStrike" kern="1200" cap="none" spc="0" normalizeH="0" baseline="0" noProof="0">
                <a:ln>
                  <a:noFill/>
                </a:ln>
                <a:solidFill>
                  <a:srgbClr val="E70033"/>
                </a:solidFill>
                <a:effectLst/>
                <a:uLnTx/>
                <a:uFillTx/>
                <a:latin typeface="Verdana" pitchFamily="34" charset="0"/>
                <a:ea typeface="+mn-ea"/>
                <a:cs typeface="Arial" charset="0"/>
              </a:rPr>
              <a:t>village</a:t>
            </a: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 called </a:t>
            </a:r>
            <a:r>
              <a:rPr kumimoji="0" lang="en-US" sz="2400" b="1" i="0" u="none" strike="noStrike" kern="1200" cap="none" spc="0" normalizeH="0" baseline="0" noProof="0">
                <a:ln>
                  <a:noFill/>
                </a:ln>
                <a:solidFill>
                  <a:srgbClr val="34B6E4"/>
                </a:solidFill>
                <a:effectLst/>
                <a:uLnTx/>
                <a:uFillTx/>
                <a:latin typeface="Verdana" pitchFamily="34" charset="0"/>
                <a:ea typeface="+mn-ea"/>
                <a:cs typeface="Arial" charset="0"/>
              </a:rPr>
              <a:t>Gasalo</a:t>
            </a: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 </a:t>
            </a:r>
            <a:b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b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in </a:t>
            </a:r>
            <a:r>
              <a:rPr kumimoji="0" lang="en-US" sz="2400" b="1" i="0" u="none" strike="noStrike" kern="1200" cap="none" spc="0" normalizeH="0" baseline="0" noProof="0">
                <a:ln>
                  <a:noFill/>
                </a:ln>
                <a:solidFill>
                  <a:srgbClr val="E15A00"/>
                </a:solidFill>
                <a:effectLst/>
                <a:uLnTx/>
                <a:uFillTx/>
                <a:latin typeface="Verdana" pitchFamily="34" charset="0"/>
                <a:ea typeface="+mn-ea"/>
                <a:cs typeface="Arial" charset="0"/>
              </a:rPr>
              <a:t>Rwanda</a:t>
            </a: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70033"/>
                </a:solidFill>
                <a:effectLst/>
                <a:uLnTx/>
                <a:uFillTx/>
                <a:latin typeface="Verdana" pitchFamily="34" charset="0"/>
                <a:ea typeface="+mn-ea"/>
                <a:cs typeface="Arial" charset="0"/>
              </a:rPr>
              <a:t>Rwanda</a:t>
            </a: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 is </a:t>
            </a:r>
            <a:b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b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in </a:t>
            </a:r>
            <a:r>
              <a:rPr kumimoji="0" lang="en-US" sz="2400" b="1" i="0" u="none" strike="noStrike" kern="1200" cap="none" spc="0" normalizeH="0" baseline="0" noProof="0">
                <a:ln>
                  <a:noFill/>
                </a:ln>
                <a:solidFill>
                  <a:srgbClr val="34B6E4"/>
                </a:solidFill>
                <a:effectLst/>
                <a:uLnTx/>
                <a:uFillTx/>
                <a:latin typeface="Verdana" pitchFamily="34" charset="0"/>
                <a:ea typeface="+mn-ea"/>
                <a:cs typeface="Arial" charset="0"/>
              </a:rPr>
              <a:t>Africa</a:t>
            </a:r>
            <a:r>
              <a:rPr kumimoji="0" lang="en-US" sz="2400" b="0" i="0" u="none" strike="noStrike" kern="1200" cap="none" spc="0" normalizeH="0" baseline="0" noProof="0">
                <a:ln>
                  <a:noFill/>
                </a:ln>
                <a:solidFill>
                  <a:srgbClr val="000000"/>
                </a:solidFill>
                <a:effectLst/>
                <a:uLnTx/>
                <a:uFillTx/>
                <a:latin typeface="Verdana" pitchFamily="34"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7" name="Picture 6" descr="butterfly-x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0688" y="260648"/>
            <a:ext cx="2158550" cy="2070596"/>
          </a:xfrm>
          <a:prstGeom prst="rect">
            <a:avLst/>
          </a:prstGeom>
        </p:spPr>
      </p:pic>
    </p:spTree>
    <p:extLst>
      <p:ext uri="{BB962C8B-B14F-4D97-AF65-F5344CB8AC3E}">
        <p14:creationId xmlns:p14="http://schemas.microsoft.com/office/powerpoint/2010/main" val="19086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52 0.00046 C 0.01476 -0.00786 -0.00261 0.00139 0.01146 -0.0037 C 0.02326 -0.00809 0.00451 -0.00393 0.02014 -0.00694 C 0.03316 -0.0148 0.06667 -0.01526 0.08333 -0.01642 C 0.09479 -0.01572 0.1059 -0.01526 0.11701 -0.01433 C 0.12257 -0.01387 0.12378 -0.01225 0.12917 -0.0111 C 0.14323 -0.00809 0.15781 -0.00532 0.17205 -0.00277 C 0.2033 -0.00347 0.20555 -0.00277 0.22847 -0.00485 C 0.23698 -0.00555 0.24514 -0.0074 0.2533 -0.00902 C 0.26007 -0.0104 0.28837 -0.0111 0.28889 -0.0111 C 0.30521 -0.0148 0.32344 -0.01202 0.3401 -0.01017 C 0.34983 -0.00647 0.36094 -0.00578 0.37205 -0.00485 C 0.3875 -0.00532 0.40278 -0.00509 0.41823 -0.00578 C 0.42413 -0.00624 0.42743 -0.0104 0.43229 -0.01225 C 0.43733 -0.01433 0.44271 -0.01595 0.44826 -0.01757 C 0.45382 -0.02289 0.46094 -0.02983 0.47135 -0.03237 C 0.47673 -0.03376 0.49392 -0.03445 0.49618 -0.03468 C 0.50989 -0.03653 0.52292 -0.03907 0.5368 -0.04092 C 0.54236 -0.04162 0.55295 -0.04416 0.55295 -0.04393 C 0.56128 -0.04347 0.59149 -0.04069 0.60052 -0.04092 C 0.60729 -0.04116 0.61354 -0.04301 0.62014 -0.04416 C 0.62396 -0.04462 0.63073 -0.04624 0.63073 -0.04601 C 0.63264 -0.04694 0.63837 -0.04902 0.63976 -0.05064 C 0.64722 -0.05942 0.64757 -0.07075 0.65017 -0.08023 C 0.65156 -0.08578 0.65677 -0.09087 0.65903 -0.09618 C 0.65937 -0.09642 0.66163 -0.10312 0.6625 -0.10335 C 0.66389 -0.10474 0.66649 -0.10474 0.66788 -0.10566 C 0.67899 -0.11144 0.66996 -0.10936 0.68212 -0.11121 C 0.68507 -0.11214 0.68802 -0.11329 0.69097 -0.11399 C 0.69392 -0.11514 0.69687 -0.11538 0.69983 -0.11653 C 0.70121 -0.11676 0.70191 -0.11815 0.7033 -0.11838 C 0.70503 -0.11907 0.70868 -0.11931 0.70868 -0.11931 " pathEditMode="relative" rAng="0" ptsTypes="fffffffffffffffffffffffffffffffA">
                                      <p:cBhvr>
                                        <p:cTn id="6" dur="3000" fill="hold"/>
                                        <p:tgtEl>
                                          <p:spTgt spid="7"/>
                                        </p:tgtEl>
                                        <p:attrNameLst>
                                          <p:attrName>ppt_x</p:attrName>
                                          <p:attrName>ppt_y</p:attrName>
                                        </p:attrNameLst>
                                      </p:cBhvr>
                                      <p:rCtr x="35300" y="-5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4294967295"/>
          </p:nvPr>
        </p:nvSpPr>
        <p:spPr>
          <a:xfrm>
            <a:off x="5065911" y="1495425"/>
            <a:ext cx="3538537" cy="4741863"/>
          </a:xfrm>
        </p:spPr>
        <p:txBody>
          <a:bodyPr/>
          <a:lstStyle/>
          <a:p>
            <a:pPr algn="ctr" eaLnBrk="1" hangingPunct="1">
              <a:lnSpc>
                <a:spcPct val="90000"/>
              </a:lnSpc>
              <a:buFontTx/>
              <a:buNone/>
            </a:pPr>
            <a:r>
              <a:rPr lang="en-US" sz="2400" dirty="0"/>
              <a:t>I have a </a:t>
            </a:r>
            <a:r>
              <a:rPr lang="en-US" sz="2400" b="1" dirty="0">
                <a:solidFill>
                  <a:srgbClr val="E70033"/>
                </a:solidFill>
              </a:rPr>
              <a:t>big family! </a:t>
            </a:r>
          </a:p>
          <a:p>
            <a:pPr algn="ctr" eaLnBrk="1" hangingPunct="1">
              <a:lnSpc>
                <a:spcPct val="90000"/>
              </a:lnSpc>
              <a:buFontTx/>
              <a:buNone/>
            </a:pPr>
            <a:r>
              <a:rPr lang="en-US" sz="2400" dirty="0"/>
              <a:t>There are </a:t>
            </a:r>
            <a:r>
              <a:rPr lang="en-US" sz="2400" b="1" dirty="0">
                <a:solidFill>
                  <a:srgbClr val="E70033"/>
                </a:solidFill>
              </a:rPr>
              <a:t>8</a:t>
            </a:r>
            <a:r>
              <a:rPr lang="en-US" sz="2400" dirty="0"/>
              <a:t> of us! </a:t>
            </a:r>
          </a:p>
          <a:p>
            <a:pPr algn="ctr" eaLnBrk="1" hangingPunct="1">
              <a:lnSpc>
                <a:spcPct val="90000"/>
              </a:lnSpc>
              <a:buFontTx/>
              <a:buNone/>
            </a:pPr>
            <a:endParaRPr lang="en-US" sz="2400" dirty="0"/>
          </a:p>
          <a:p>
            <a:pPr algn="ctr" eaLnBrk="1" hangingPunct="1">
              <a:lnSpc>
                <a:spcPct val="90000"/>
              </a:lnSpc>
              <a:buFontTx/>
              <a:buNone/>
            </a:pPr>
            <a:r>
              <a:rPr lang="en-US" sz="2400" b="1" dirty="0">
                <a:solidFill>
                  <a:srgbClr val="8FD400"/>
                </a:solidFill>
              </a:rPr>
              <a:t>CAFOD</a:t>
            </a:r>
            <a:r>
              <a:rPr lang="en-US" sz="2400" dirty="0"/>
              <a:t> helped </a:t>
            </a:r>
            <a:br>
              <a:rPr lang="en-US" sz="2400" dirty="0"/>
            </a:br>
            <a:r>
              <a:rPr lang="en-US" sz="2400" dirty="0"/>
              <a:t>us to have our </a:t>
            </a:r>
            <a:br>
              <a:rPr lang="en-US" sz="2400" dirty="0"/>
            </a:br>
            <a:r>
              <a:rPr lang="en-US" sz="2400" b="1" dirty="0">
                <a:solidFill>
                  <a:srgbClr val="34B6E4"/>
                </a:solidFill>
              </a:rPr>
              <a:t>own house.</a:t>
            </a:r>
          </a:p>
          <a:p>
            <a:pPr algn="ctr" eaLnBrk="1" hangingPunct="1">
              <a:lnSpc>
                <a:spcPct val="90000"/>
              </a:lnSpc>
              <a:buFontTx/>
              <a:buNone/>
            </a:pPr>
            <a:endParaRPr lang="en-US" sz="2400" dirty="0">
              <a:solidFill>
                <a:srgbClr val="5B447A"/>
              </a:solidFill>
            </a:endParaRPr>
          </a:p>
          <a:p>
            <a:pPr algn="ctr" eaLnBrk="1" hangingPunct="1">
              <a:lnSpc>
                <a:spcPct val="90000"/>
              </a:lnSpc>
              <a:buFontTx/>
              <a:buNone/>
            </a:pPr>
            <a:r>
              <a:rPr lang="en-US" sz="2400" dirty="0"/>
              <a:t>My </a:t>
            </a:r>
            <a:r>
              <a:rPr lang="en-US" sz="2400" b="1" dirty="0">
                <a:solidFill>
                  <a:srgbClr val="E70033"/>
                </a:solidFill>
              </a:rPr>
              <a:t>dad</a:t>
            </a:r>
            <a:r>
              <a:rPr lang="en-US" sz="2400" dirty="0"/>
              <a:t> was </a:t>
            </a:r>
            <a:r>
              <a:rPr lang="en-US" sz="2400" b="1" dirty="0">
                <a:solidFill>
                  <a:srgbClr val="E70033"/>
                </a:solidFill>
              </a:rPr>
              <a:t>killed</a:t>
            </a:r>
            <a:r>
              <a:rPr lang="en-US" sz="2400" dirty="0"/>
              <a:t>. It makes me </a:t>
            </a:r>
            <a:r>
              <a:rPr lang="en-US" sz="2400" b="1" dirty="0">
                <a:solidFill>
                  <a:srgbClr val="34B6E4"/>
                </a:solidFill>
              </a:rPr>
              <a:t>sad</a:t>
            </a:r>
            <a:r>
              <a:rPr lang="en-US" sz="2400" dirty="0"/>
              <a:t> to </a:t>
            </a:r>
            <a:r>
              <a:rPr lang="en-US" sz="2400" b="1" dirty="0">
                <a:solidFill>
                  <a:srgbClr val="34B6E4"/>
                </a:solidFill>
              </a:rPr>
              <a:t>think of him</a:t>
            </a:r>
            <a:r>
              <a:rPr lang="en-US" sz="2400" dirty="0"/>
              <a:t>. </a:t>
            </a:r>
          </a:p>
        </p:txBody>
      </p:sp>
      <p:grpSp>
        <p:nvGrpSpPr>
          <p:cNvPr id="7171" name="Group 5"/>
          <p:cNvGrpSpPr>
            <a:grpSpLocks/>
          </p:cNvGrpSpPr>
          <p:nvPr/>
        </p:nvGrpSpPr>
        <p:grpSpPr bwMode="auto">
          <a:xfrm rot="-120000">
            <a:off x="641350" y="620713"/>
            <a:ext cx="3505200" cy="5184775"/>
            <a:chOff x="640837" y="620688"/>
            <a:chExt cx="3505065" cy="5184576"/>
          </a:xfrm>
        </p:grpSpPr>
        <p:pic>
          <p:nvPicPr>
            <p:cNvPr id="7172" name="Picture 11" descr="C:\Users\jbarrett\AppData\Local\Microsoft\Windows\Temporary Internet Files\Content.IE5\9U76C9JW\24993[1].jpg"/>
            <p:cNvPicPr>
              <a:picLocks noChangeAspect="1" noChangeArrowheads="1"/>
            </p:cNvPicPr>
            <p:nvPr/>
          </p:nvPicPr>
          <p:blipFill>
            <a:blip r:embed="rId3" cstate="print"/>
            <a:srcRect/>
            <a:stretch>
              <a:fillRect/>
            </a:stretch>
          </p:blipFill>
          <p:spPr bwMode="auto">
            <a:xfrm>
              <a:off x="827584" y="1124744"/>
              <a:ext cx="3141810" cy="4626576"/>
            </a:xfrm>
            <a:prstGeom prst="rect">
              <a:avLst/>
            </a:prstGeom>
            <a:noFill/>
            <a:ln w="9525">
              <a:noFill/>
              <a:miter lim="800000"/>
              <a:headEnd/>
              <a:tailEnd/>
            </a:ln>
          </p:spPr>
        </p:pic>
        <p:pic>
          <p:nvPicPr>
            <p:cNvPr id="7173"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t="39500"/>
            <a:stretch>
              <a:fillRect/>
            </a:stretch>
          </p:blipFill>
          <p:spPr bwMode="auto">
            <a:xfrm>
              <a:off x="640837" y="620688"/>
              <a:ext cx="3505065" cy="5184576"/>
            </a:xfrm>
            <a:prstGeom prst="rect">
              <a:avLst/>
            </a:prstGeom>
            <a:noFill/>
            <a:ln w="9525">
              <a:noFill/>
              <a:miter lim="800000"/>
              <a:headEnd/>
              <a:tailEnd/>
            </a:ln>
          </p:spPr>
        </p:pic>
      </p:grpSp>
      <p:pic>
        <p:nvPicPr>
          <p:cNvPr id="6" name="Picture 5" descr="flower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2081" y="476673"/>
            <a:ext cx="852562" cy="936104"/>
          </a:xfrm>
          <a:prstGeom prst="rect">
            <a:avLst/>
          </a:prstGeom>
        </p:spPr>
      </p:pic>
    </p:spTree>
    <p:extLst>
      <p:ext uri="{BB962C8B-B14F-4D97-AF65-F5344CB8AC3E}">
        <p14:creationId xmlns:p14="http://schemas.microsoft.com/office/powerpoint/2010/main" val="258950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body" sz="half" idx="4294967295"/>
          </p:nvPr>
        </p:nvSpPr>
        <p:spPr>
          <a:xfrm>
            <a:off x="4859338" y="1916113"/>
            <a:ext cx="3673475" cy="4752975"/>
          </a:xfrm>
        </p:spPr>
        <p:txBody>
          <a:bodyPr/>
          <a:lstStyle/>
          <a:p>
            <a:pPr algn="ctr" eaLnBrk="1" hangingPunct="1">
              <a:buFontTx/>
              <a:buNone/>
            </a:pPr>
            <a:r>
              <a:rPr lang="en-US" sz="2400"/>
              <a:t>She </a:t>
            </a:r>
            <a:r>
              <a:rPr lang="en-US" sz="2400" b="1">
                <a:solidFill>
                  <a:srgbClr val="34B6E4"/>
                </a:solidFill>
              </a:rPr>
              <a:t>works really hard</a:t>
            </a:r>
            <a:r>
              <a:rPr lang="en-US" sz="2400" b="1"/>
              <a:t> </a:t>
            </a:r>
            <a:r>
              <a:rPr lang="en-US" sz="2400"/>
              <a:t>in the </a:t>
            </a:r>
            <a:r>
              <a:rPr lang="en-US" sz="2400" b="1">
                <a:solidFill>
                  <a:srgbClr val="8FD400"/>
                </a:solidFill>
              </a:rPr>
              <a:t>fields</a:t>
            </a:r>
            <a:r>
              <a:rPr lang="en-US" sz="2400"/>
              <a:t>.</a:t>
            </a:r>
          </a:p>
          <a:p>
            <a:pPr algn="ctr" eaLnBrk="1" hangingPunct="1">
              <a:buFontTx/>
              <a:buNone/>
            </a:pPr>
            <a:endParaRPr lang="en-US" sz="2400"/>
          </a:p>
          <a:p>
            <a:pPr algn="ctr" eaLnBrk="1" hangingPunct="1">
              <a:buFontTx/>
              <a:buNone/>
            </a:pPr>
            <a:r>
              <a:rPr lang="en-US" sz="2400"/>
              <a:t>She </a:t>
            </a:r>
            <a:r>
              <a:rPr lang="en-US" sz="2400" b="1">
                <a:solidFill>
                  <a:srgbClr val="8FD400"/>
                </a:solidFill>
              </a:rPr>
              <a:t>sells</a:t>
            </a:r>
            <a:r>
              <a:rPr lang="en-US" sz="2400"/>
              <a:t> the </a:t>
            </a:r>
            <a:r>
              <a:rPr lang="en-US" sz="2400" b="1">
                <a:solidFill>
                  <a:srgbClr val="E70033"/>
                </a:solidFill>
              </a:rPr>
              <a:t>crops</a:t>
            </a:r>
            <a:r>
              <a:rPr lang="en-US" sz="2400"/>
              <a:t> she </a:t>
            </a:r>
            <a:r>
              <a:rPr lang="en-US" sz="2400" b="1">
                <a:solidFill>
                  <a:srgbClr val="E15A00"/>
                </a:solidFill>
              </a:rPr>
              <a:t>grows</a:t>
            </a:r>
            <a:r>
              <a:rPr lang="en-US" sz="2400"/>
              <a:t> to have </a:t>
            </a:r>
            <a:r>
              <a:rPr lang="en-US" sz="2400" b="1">
                <a:solidFill>
                  <a:srgbClr val="E15A00"/>
                </a:solidFill>
              </a:rPr>
              <a:t>money</a:t>
            </a:r>
            <a:r>
              <a:rPr lang="en-US" sz="2400"/>
              <a:t> to buy </a:t>
            </a:r>
            <a:r>
              <a:rPr lang="en-US" sz="2400" b="1">
                <a:solidFill>
                  <a:srgbClr val="E70033"/>
                </a:solidFill>
              </a:rPr>
              <a:t>food</a:t>
            </a:r>
            <a:r>
              <a:rPr lang="en-US" sz="2400"/>
              <a:t> and to pay for me to go to </a:t>
            </a:r>
            <a:r>
              <a:rPr lang="en-US" sz="2400" b="1">
                <a:solidFill>
                  <a:srgbClr val="E70033"/>
                </a:solidFill>
              </a:rPr>
              <a:t>school</a:t>
            </a:r>
            <a:r>
              <a:rPr lang="en-US" sz="2400"/>
              <a:t>. </a:t>
            </a:r>
          </a:p>
        </p:txBody>
      </p:sp>
      <p:sp>
        <p:nvSpPr>
          <p:cNvPr id="8195" name="Rectangle 5"/>
          <p:cNvSpPr>
            <a:spLocks noChangeArrowheads="1"/>
          </p:cNvSpPr>
          <p:nvPr/>
        </p:nvSpPr>
        <p:spPr bwMode="auto">
          <a:xfrm>
            <a:off x="1038512" y="4508500"/>
            <a:ext cx="2842638"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Verdana" pitchFamily="34" charset="0"/>
                <a:ea typeface="+mn-ea"/>
                <a:cs typeface="Arial" charset="0"/>
              </a:rPr>
              <a:t>This is my </a:t>
            </a:r>
            <a:r>
              <a:rPr kumimoji="0" lang="en-US" sz="2400" b="1" i="0" u="none" strike="noStrike" kern="1200" cap="none" spc="0" normalizeH="0" baseline="0" noProof="0" dirty="0">
                <a:ln>
                  <a:noFill/>
                </a:ln>
                <a:solidFill>
                  <a:srgbClr val="FF0000"/>
                </a:solidFill>
                <a:effectLst/>
                <a:uLnTx/>
                <a:uFillTx/>
                <a:latin typeface="Verdana" pitchFamily="34" charset="0"/>
                <a:ea typeface="+mn-ea"/>
                <a:cs typeface="Arial" charset="0"/>
              </a:rPr>
              <a:t>mum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Verdana" pitchFamily="34" charset="0"/>
                <a:ea typeface="+mn-ea"/>
                <a:cs typeface="Arial" charset="0"/>
              </a:rPr>
              <a:t>Liberate. </a:t>
            </a:r>
          </a:p>
        </p:txBody>
      </p:sp>
      <p:grpSp>
        <p:nvGrpSpPr>
          <p:cNvPr id="8196" name="Group 5"/>
          <p:cNvGrpSpPr>
            <a:grpSpLocks/>
          </p:cNvGrpSpPr>
          <p:nvPr/>
        </p:nvGrpSpPr>
        <p:grpSpPr bwMode="auto">
          <a:xfrm rot="120000">
            <a:off x="568325" y="1744663"/>
            <a:ext cx="3506788" cy="2592387"/>
            <a:chOff x="568127" y="1744241"/>
            <a:chExt cx="3506628" cy="2592288"/>
          </a:xfrm>
        </p:grpSpPr>
        <p:pic>
          <p:nvPicPr>
            <p:cNvPr id="8197" name="Picture 13" descr="Liberate Muhagihana, mother of 3, looks after 4 orphans and grows own crops. She lost a husband and son during the genocide. Liberate has received counselling and now works as a counsellor for AVEGA. AVEGA provides a forum for genocide widows to share their experiences, offer mutual support and find solutions to their problems."/>
            <p:cNvPicPr>
              <a:picLocks noChangeAspect="1" noChangeArrowheads="1"/>
            </p:cNvPicPr>
            <p:nvPr/>
          </p:nvPicPr>
          <p:blipFill>
            <a:blip r:embed="rId3" cstate="print"/>
            <a:srcRect/>
            <a:stretch>
              <a:fillRect/>
            </a:stretch>
          </p:blipFill>
          <p:spPr bwMode="auto">
            <a:xfrm>
              <a:off x="611188" y="1773238"/>
              <a:ext cx="3446462" cy="2322512"/>
            </a:xfrm>
            <a:prstGeom prst="rect">
              <a:avLst/>
            </a:prstGeom>
            <a:noFill/>
            <a:ln w="9525">
              <a:noFill/>
              <a:miter lim="800000"/>
              <a:headEnd/>
              <a:tailEnd/>
            </a:ln>
          </p:spPr>
        </p:pic>
        <p:pic>
          <p:nvPicPr>
            <p:cNvPr id="8198" name="Picture 4" descr="border black.png"/>
            <p:cNvPicPr>
              <a:picLocks noChangeAspect="1"/>
            </p:cNvPicPr>
            <p:nvPr/>
          </p:nvPicPr>
          <p:blipFill>
            <a:blip r:embed="rId4" cstate="screen">
              <a:extLst>
                <a:ext uri="{28A0092B-C50C-407E-A947-70E740481C1C}">
                  <a14:useLocalDpi xmlns:a14="http://schemas.microsoft.com/office/drawing/2010/main"/>
                </a:ext>
              </a:extLst>
            </a:blip>
            <a:srcRect b="61549"/>
            <a:stretch>
              <a:fillRect/>
            </a:stretch>
          </p:blipFill>
          <p:spPr bwMode="auto">
            <a:xfrm>
              <a:off x="568127" y="1744241"/>
              <a:ext cx="3506628" cy="2592288"/>
            </a:xfrm>
            <a:prstGeom prst="rect">
              <a:avLst/>
            </a:prstGeom>
            <a:noFill/>
            <a:ln w="9525">
              <a:noFill/>
              <a:miter lim="800000"/>
              <a:headEnd/>
              <a:tailEnd/>
            </a:ln>
          </p:spPr>
        </p:pic>
      </p:grpSp>
      <p:pic>
        <p:nvPicPr>
          <p:cNvPr id="7" name="Picture 6" descr="su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6309320"/>
            <a:ext cx="2033127" cy="2066663"/>
          </a:xfrm>
          <a:prstGeom prst="rect">
            <a:avLst/>
          </a:prstGeom>
        </p:spPr>
      </p:pic>
    </p:spTree>
    <p:extLst>
      <p:ext uri="{BB962C8B-B14F-4D97-AF65-F5344CB8AC3E}">
        <p14:creationId xmlns:p14="http://schemas.microsoft.com/office/powerpoint/2010/main" val="236467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87 -0.07052 L -0.00087 -0.93063 " pathEditMode="relative" rAng="0" ptsTypes="AA">
                                      <p:cBhvr>
                                        <p:cTn id="6" dur="2000" fill="hold"/>
                                        <p:tgtEl>
                                          <p:spTgt spid="7"/>
                                        </p:tgtEl>
                                        <p:attrNameLst>
                                          <p:attrName>ppt_x</p:attrName>
                                          <p:attrName>ppt_y</p:attrName>
                                        </p:attrNameLst>
                                      </p:cBhvr>
                                      <p:rCtr x="0" y="-4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body" sz="half" idx="4294967295"/>
          </p:nvPr>
        </p:nvSpPr>
        <p:spPr>
          <a:xfrm>
            <a:off x="539750" y="1268413"/>
            <a:ext cx="3527425" cy="4857750"/>
          </a:xfrm>
        </p:spPr>
        <p:txBody>
          <a:bodyPr/>
          <a:lstStyle/>
          <a:p>
            <a:pPr algn="ctr" eaLnBrk="1" hangingPunct="1">
              <a:buFontTx/>
              <a:buNone/>
            </a:pPr>
            <a:r>
              <a:rPr lang="en-US" sz="2400" dirty="0"/>
              <a:t>Our </a:t>
            </a:r>
            <a:r>
              <a:rPr lang="en-US" sz="2400" b="1" dirty="0">
                <a:solidFill>
                  <a:srgbClr val="E70033"/>
                </a:solidFill>
              </a:rPr>
              <a:t>mum</a:t>
            </a:r>
            <a:r>
              <a:rPr lang="en-US" sz="2400" dirty="0"/>
              <a:t> helps make our </a:t>
            </a:r>
            <a:r>
              <a:rPr lang="en-US" sz="2400" b="1" dirty="0">
                <a:solidFill>
                  <a:srgbClr val="34B6E4"/>
                </a:solidFill>
              </a:rPr>
              <a:t>home happy</a:t>
            </a:r>
            <a:r>
              <a:rPr lang="en-US" sz="2400" dirty="0"/>
              <a:t>.</a:t>
            </a:r>
          </a:p>
          <a:p>
            <a:pPr algn="ctr" eaLnBrk="1" hangingPunct="1">
              <a:buFontTx/>
              <a:buNone/>
            </a:pPr>
            <a:endParaRPr lang="en-US" sz="2400" dirty="0"/>
          </a:p>
          <a:p>
            <a:pPr algn="ctr" eaLnBrk="1" hangingPunct="1">
              <a:buFontTx/>
              <a:buNone/>
            </a:pPr>
            <a:r>
              <a:rPr lang="en-US" sz="2400" dirty="0"/>
              <a:t>She </a:t>
            </a:r>
            <a:r>
              <a:rPr lang="en-US" sz="2400" b="1" dirty="0">
                <a:solidFill>
                  <a:srgbClr val="34B6E4"/>
                </a:solidFill>
              </a:rPr>
              <a:t>shares</a:t>
            </a:r>
            <a:r>
              <a:rPr lang="en-US" sz="2400" dirty="0"/>
              <a:t> </a:t>
            </a:r>
            <a:r>
              <a:rPr lang="en-US" sz="2400" b="1" dirty="0">
                <a:solidFill>
                  <a:srgbClr val="E70033"/>
                </a:solidFill>
              </a:rPr>
              <a:t>her love</a:t>
            </a:r>
            <a:r>
              <a:rPr lang="en-US" sz="2400" dirty="0"/>
              <a:t>, her </a:t>
            </a:r>
            <a:r>
              <a:rPr lang="en-US" sz="2400" b="1" dirty="0">
                <a:solidFill>
                  <a:srgbClr val="E15A00"/>
                </a:solidFill>
              </a:rPr>
              <a:t>time</a:t>
            </a:r>
            <a:r>
              <a:rPr lang="en-US" sz="2400" dirty="0"/>
              <a:t> </a:t>
            </a:r>
            <a:br>
              <a:rPr lang="en-US" sz="2400" dirty="0"/>
            </a:br>
            <a:r>
              <a:rPr lang="en-US" sz="2400" dirty="0"/>
              <a:t>and her </a:t>
            </a:r>
            <a:r>
              <a:rPr lang="en-US" sz="2400" b="1" dirty="0">
                <a:solidFill>
                  <a:srgbClr val="E15A00"/>
                </a:solidFill>
              </a:rPr>
              <a:t>care</a:t>
            </a:r>
            <a:r>
              <a:rPr lang="en-US" sz="2400" dirty="0"/>
              <a:t> </a:t>
            </a:r>
            <a:br>
              <a:rPr lang="en-US" sz="2400" dirty="0"/>
            </a:br>
            <a:r>
              <a:rPr lang="en-US" sz="2400" dirty="0"/>
              <a:t>with </a:t>
            </a:r>
            <a:r>
              <a:rPr lang="en-US" sz="2400" b="1" dirty="0">
                <a:solidFill>
                  <a:srgbClr val="E70033"/>
                </a:solidFill>
              </a:rPr>
              <a:t>us all. </a:t>
            </a:r>
          </a:p>
          <a:p>
            <a:pPr algn="ctr" eaLnBrk="1" hangingPunct="1">
              <a:buFontTx/>
              <a:buNone/>
            </a:pPr>
            <a:endParaRPr lang="en-US" sz="2400" dirty="0"/>
          </a:p>
          <a:p>
            <a:pPr algn="ctr" eaLnBrk="1" hangingPunct="1">
              <a:buFontTx/>
              <a:buNone/>
            </a:pPr>
            <a:r>
              <a:rPr lang="en-US" sz="2400" dirty="0"/>
              <a:t>We have </a:t>
            </a:r>
            <a:r>
              <a:rPr lang="en-US" sz="2400" b="1" dirty="0">
                <a:solidFill>
                  <a:srgbClr val="E70033"/>
                </a:solidFill>
              </a:rPr>
              <a:t>lots of fun</a:t>
            </a:r>
            <a:r>
              <a:rPr lang="en-US" sz="2400" dirty="0"/>
              <a:t>. </a:t>
            </a:r>
          </a:p>
        </p:txBody>
      </p:sp>
      <p:grpSp>
        <p:nvGrpSpPr>
          <p:cNvPr id="9219" name="Group 4"/>
          <p:cNvGrpSpPr>
            <a:grpSpLocks/>
          </p:cNvGrpSpPr>
          <p:nvPr/>
        </p:nvGrpSpPr>
        <p:grpSpPr bwMode="auto">
          <a:xfrm rot="-120000">
            <a:off x="5018088" y="549275"/>
            <a:ext cx="3629025" cy="5400675"/>
            <a:chOff x="5018562" y="548681"/>
            <a:chExt cx="3628969" cy="5400600"/>
          </a:xfrm>
        </p:grpSpPr>
        <p:pic>
          <p:nvPicPr>
            <p:cNvPr id="9220" name="Picture 11" descr="C:\Users\jbarrett\AppData\Local\Microsoft\Windows\Temporary Internet Files\Content.IE5\9U76C9JW\25049[1].jpg"/>
            <p:cNvPicPr>
              <a:picLocks noChangeAspect="1" noChangeArrowheads="1"/>
            </p:cNvPicPr>
            <p:nvPr/>
          </p:nvPicPr>
          <p:blipFill>
            <a:blip r:embed="rId3" cstate="print"/>
            <a:srcRect/>
            <a:stretch>
              <a:fillRect/>
            </a:stretch>
          </p:blipFill>
          <p:spPr bwMode="auto">
            <a:xfrm>
              <a:off x="5220072" y="1124744"/>
              <a:ext cx="3240088" cy="4787900"/>
            </a:xfrm>
            <a:prstGeom prst="rect">
              <a:avLst/>
            </a:prstGeom>
            <a:noFill/>
            <a:ln w="9525">
              <a:noFill/>
              <a:miter lim="800000"/>
              <a:headEnd/>
              <a:tailEnd/>
            </a:ln>
          </p:spPr>
        </p:pic>
        <p:pic>
          <p:nvPicPr>
            <p:cNvPr id="9221" name="Picture 3" descr="border black.png"/>
            <p:cNvPicPr>
              <a:picLocks noChangeAspect="1"/>
            </p:cNvPicPr>
            <p:nvPr/>
          </p:nvPicPr>
          <p:blipFill>
            <a:blip r:embed="rId4" cstate="screen">
              <a:extLst>
                <a:ext uri="{28A0092B-C50C-407E-A947-70E740481C1C}">
                  <a14:useLocalDpi xmlns:a14="http://schemas.microsoft.com/office/drawing/2010/main"/>
                </a:ext>
              </a:extLst>
            </a:blip>
            <a:srcRect t="38849"/>
            <a:stretch>
              <a:fillRect/>
            </a:stretch>
          </p:blipFill>
          <p:spPr bwMode="auto">
            <a:xfrm>
              <a:off x="5018562" y="548681"/>
              <a:ext cx="3628969" cy="5400600"/>
            </a:xfrm>
            <a:prstGeom prst="rect">
              <a:avLst/>
            </a:prstGeom>
            <a:noFill/>
            <a:ln w="9525">
              <a:noFill/>
              <a:miter lim="800000"/>
              <a:headEnd/>
              <a:tailEnd/>
            </a:ln>
          </p:spPr>
        </p:pic>
      </p:grpSp>
      <p:pic>
        <p:nvPicPr>
          <p:cNvPr id="6" name="Picture 5" descr="hear-doodle-x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31251" y="167983"/>
            <a:ext cx="1272597" cy="1244793"/>
          </a:xfrm>
          <a:prstGeom prst="rect">
            <a:avLst/>
          </a:prstGeom>
        </p:spPr>
      </p:pic>
    </p:spTree>
    <p:extLst>
      <p:ext uri="{BB962C8B-B14F-4D97-AF65-F5344CB8AC3E}">
        <p14:creationId xmlns:p14="http://schemas.microsoft.com/office/powerpoint/2010/main" val="41086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dana">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2109</Words>
  <Application>Microsoft Macintosh PowerPoint</Application>
  <PresentationFormat>On-screen Show (4:3)</PresentationFormat>
  <Paragraphs>256</Paragraphs>
  <Slides>46</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Calibri</vt:lpstr>
      <vt:lpstr>Calibri Light</vt:lpstr>
      <vt:lpstr>Symbol</vt:lpstr>
      <vt:lpstr>Times New Roman</vt:lpstr>
      <vt:lpstr>Tw Cen MT</vt:lpstr>
      <vt:lpstr>verdana</vt:lpstr>
      <vt:lpstr>verdana</vt:lpstr>
      <vt:lpstr>Wingdings 3</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CAFOD helps our neighbours  around the world to … </vt:lpstr>
      <vt:lpstr>… have  clean water</vt:lpstr>
      <vt:lpstr>… have  a home  </vt:lpstr>
      <vt:lpstr>… go to school</vt:lpstr>
      <vt:lpstr>… go to a doctor if they are unwell</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Emma Sharp</cp:lastModifiedBy>
  <cp:revision>25</cp:revision>
  <cp:lastPrinted>2019-06-26T11:35:22Z</cp:lastPrinted>
  <dcterms:created xsi:type="dcterms:W3CDTF">2019-06-24T19:58:22Z</dcterms:created>
  <dcterms:modified xsi:type="dcterms:W3CDTF">2020-06-28T15:18:25Z</dcterms:modified>
</cp:coreProperties>
</file>