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59"/>
  </p:notesMasterIdLst>
  <p:sldIdLst>
    <p:sldId id="256" r:id="rId3"/>
    <p:sldId id="257" r:id="rId4"/>
    <p:sldId id="258" r:id="rId5"/>
    <p:sldId id="259" r:id="rId6"/>
    <p:sldId id="260" r:id="rId7"/>
    <p:sldId id="261" r:id="rId8"/>
    <p:sldId id="273" r:id="rId9"/>
    <p:sldId id="271" r:id="rId10"/>
    <p:sldId id="274" r:id="rId11"/>
    <p:sldId id="272" r:id="rId12"/>
    <p:sldId id="262" r:id="rId13"/>
    <p:sldId id="263" r:id="rId14"/>
    <p:sldId id="275" r:id="rId15"/>
    <p:sldId id="276" r:id="rId16"/>
    <p:sldId id="277" r:id="rId17"/>
    <p:sldId id="298" r:id="rId18"/>
    <p:sldId id="299" r:id="rId19"/>
    <p:sldId id="339" r:id="rId20"/>
    <p:sldId id="300" r:id="rId21"/>
    <p:sldId id="338" r:id="rId22"/>
    <p:sldId id="264" r:id="rId23"/>
    <p:sldId id="278" r:id="rId24"/>
    <p:sldId id="279" r:id="rId25"/>
    <p:sldId id="280" r:id="rId26"/>
    <p:sldId id="281" r:id="rId27"/>
    <p:sldId id="282" r:id="rId28"/>
    <p:sldId id="340" r:id="rId29"/>
    <p:sldId id="265" r:id="rId30"/>
    <p:sldId id="341" r:id="rId31"/>
    <p:sldId id="342" r:id="rId32"/>
    <p:sldId id="295" r:id="rId33"/>
    <p:sldId id="296" r:id="rId34"/>
    <p:sldId id="297" r:id="rId35"/>
    <p:sldId id="344" r:id="rId36"/>
    <p:sldId id="343" r:id="rId37"/>
    <p:sldId id="345" r:id="rId38"/>
    <p:sldId id="266" r:id="rId39"/>
    <p:sldId id="347" r:id="rId40"/>
    <p:sldId id="348" r:id="rId41"/>
    <p:sldId id="267" r:id="rId42"/>
    <p:sldId id="346" r:id="rId43"/>
    <p:sldId id="349" r:id="rId44"/>
    <p:sldId id="351" r:id="rId45"/>
    <p:sldId id="350" r:id="rId46"/>
    <p:sldId id="268" r:id="rId47"/>
    <p:sldId id="284" r:id="rId48"/>
    <p:sldId id="285" r:id="rId49"/>
    <p:sldId id="286" r:id="rId50"/>
    <p:sldId id="287" r:id="rId51"/>
    <p:sldId id="288" r:id="rId52"/>
    <p:sldId id="289" r:id="rId53"/>
    <p:sldId id="290" r:id="rId54"/>
    <p:sldId id="291" r:id="rId55"/>
    <p:sldId id="293" r:id="rId56"/>
    <p:sldId id="269" r:id="rId57"/>
    <p:sldId id="27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1"/>
    <p:restoredTop sz="89339"/>
  </p:normalViewPr>
  <p:slideViewPr>
    <p:cSldViewPr snapToGrid="0" snapToObjects="1">
      <p:cViewPr varScale="1">
        <p:scale>
          <a:sx n="64" d="100"/>
          <a:sy n="64" d="100"/>
        </p:scale>
        <p:origin x="13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DFAA6-69F0-3048-984B-E719A5567E7B}" type="datetimeFigureOut">
              <a:rPr lang="en-US" smtClean="0"/>
              <a:t>5/31/2020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688DC-3676-2F4C-8219-BF820E9D26CC}" type="slidenum">
              <a:rPr lang="en-US" smtClean="0"/>
              <a:t>‹#›</a:t>
            </a:fld>
            <a:endParaRPr lang="en-US"/>
          </a:p>
        </p:txBody>
      </p:sp>
    </p:spTree>
    <p:extLst>
      <p:ext uri="{BB962C8B-B14F-4D97-AF65-F5344CB8AC3E}">
        <p14:creationId xmlns:p14="http://schemas.microsoft.com/office/powerpoint/2010/main" val="101872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B8BEDF-C724-4933-8CE8-3FF040284488}" type="slidenum">
              <a:rPr lang="en-GB" smtClean="0"/>
              <a:t>15</a:t>
            </a:fld>
            <a:endParaRPr lang="en-GB"/>
          </a:p>
        </p:txBody>
      </p:sp>
    </p:spTree>
    <p:extLst>
      <p:ext uri="{BB962C8B-B14F-4D97-AF65-F5344CB8AC3E}">
        <p14:creationId xmlns:p14="http://schemas.microsoft.com/office/powerpoint/2010/main" val="341660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7BAA3E-7123-4FF9-B254-3663819734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975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F7BAA3E-7123-4FF9-B254-3663819734BE}" type="slidenum">
              <a:rPr lang="en-GB" smtClean="0"/>
              <a:pPr/>
              <a:t>19</a:t>
            </a:fld>
            <a:endParaRPr lang="en-GB"/>
          </a:p>
        </p:txBody>
      </p:sp>
    </p:spTree>
    <p:extLst>
      <p:ext uri="{BB962C8B-B14F-4D97-AF65-F5344CB8AC3E}">
        <p14:creationId xmlns:p14="http://schemas.microsoft.com/office/powerpoint/2010/main" val="361281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922A7C-3978-1546-8594-64F62B2D8969}" type="slidenum">
              <a:rPr lang="en-US" smtClean="0"/>
              <a:t>54</a:t>
            </a:fld>
            <a:endParaRPr lang="en-US"/>
          </a:p>
        </p:txBody>
      </p:sp>
    </p:spTree>
    <p:extLst>
      <p:ext uri="{BB962C8B-B14F-4D97-AF65-F5344CB8AC3E}">
        <p14:creationId xmlns:p14="http://schemas.microsoft.com/office/powerpoint/2010/main" val="389861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0E6BF5-5CE5-3746-81B2-778123FE3364}"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405622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0E6BF5-5CE5-3746-81B2-778123FE3364}"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201994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0E6BF5-5CE5-3746-81B2-778123FE3364}"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116037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hlink"/>
        </a:solidFill>
        <a:effectLst/>
      </p:bgPr>
    </p:bg>
    <p:spTree>
      <p:nvGrpSpPr>
        <p:cNvPr id="1" name=""/>
        <p:cNvGrpSpPr/>
        <p:nvPr/>
      </p:nvGrpSpPr>
      <p:grpSpPr>
        <a:xfrm>
          <a:off x="0" y="0"/>
          <a:ext cx="0" cy="0"/>
          <a:chOff x="0" y="0"/>
          <a:chExt cx="0" cy="0"/>
        </a:xfrm>
      </p:grpSpPr>
      <p:pic>
        <p:nvPicPr>
          <p:cNvPr id="4" name="Picture 21" descr="sunset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242425"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rrowheads="1"/>
          </p:cNvSpPr>
          <p:nvPr>
            <p:ph type="subTitle" idx="1"/>
          </p:nvPr>
        </p:nvSpPr>
        <p:spPr>
          <a:xfrm>
            <a:off x="1262063" y="3105150"/>
            <a:ext cx="6716712" cy="1152525"/>
          </a:xfrm>
          <a:extLst>
            <a:ext uri="{909E8E84-426E-40DD-AFC4-6F175D3DCCD1}">
              <a14:hiddenFill xmlns:a14="http://schemas.microsoft.com/office/drawing/2010/main">
                <a:solidFill>
                  <a:schemeClr val="accent1"/>
                </a:solidFill>
              </a14:hiddenFill>
            </a:ext>
          </a:extLst>
        </p:spPr>
        <p:txBody>
          <a:bodyPr/>
          <a:lstStyle>
            <a:lvl1pPr marL="0" indent="0" algn="ctr">
              <a:buFontTx/>
              <a:buNone/>
              <a:defRPr sz="3600"/>
            </a:lvl1pPr>
          </a:lstStyle>
          <a:p>
            <a:pPr lvl="0"/>
            <a:r>
              <a:rPr lang="en-GB" altLang="en-US" noProof="0"/>
              <a:t>Click to edit Master subtitle style</a:t>
            </a:r>
          </a:p>
        </p:txBody>
      </p:sp>
      <p:sp>
        <p:nvSpPr>
          <p:cNvPr id="4102" name="Rectangle 6"/>
          <p:cNvSpPr>
            <a:spLocks noGrp="1" noChangeArrowheads="1"/>
          </p:cNvSpPr>
          <p:nvPr>
            <p:ph type="ctrTitle"/>
          </p:nvPr>
        </p:nvSpPr>
        <p:spPr>
          <a:xfrm>
            <a:off x="1262063" y="620713"/>
            <a:ext cx="6716712" cy="2484437"/>
          </a:xfrm>
        </p:spPr>
        <p:txBody>
          <a:bodyPr/>
          <a:lstStyle>
            <a:lvl1pPr>
              <a:defRPr sz="4800"/>
            </a:lvl1pPr>
          </a:lstStyle>
          <a:p>
            <a:pPr lvl="0"/>
            <a:r>
              <a:rPr lang="en-GB" altLang="en-US" noProof="0"/>
              <a:t>Click to edit Master title style</a:t>
            </a:r>
          </a:p>
        </p:txBody>
      </p:sp>
      <p:sp>
        <p:nvSpPr>
          <p:cNvPr id="5" name="Rectangle 11"/>
          <p:cNvSpPr>
            <a:spLocks noGrp="1" noChangeArrowheads="1"/>
          </p:cNvSpPr>
          <p:nvPr>
            <p:ph type="dt" sz="half" idx="10"/>
          </p:nvPr>
        </p:nvSpPr>
        <p:spPr bwMode="auto">
          <a:xfrm>
            <a:off x="457200" y="6605588"/>
            <a:ext cx="2133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GB" altLang="en-US"/>
          </a:p>
        </p:txBody>
      </p:sp>
      <p:sp>
        <p:nvSpPr>
          <p:cNvPr id="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GB" altLang="en-US"/>
          </a:p>
        </p:txBody>
      </p:sp>
      <p:sp>
        <p:nvSpPr>
          <p:cNvPr id="7" name="Rectangle 13"/>
          <p:cNvSpPr>
            <a:spLocks noGrp="1" noChangeArrowheads="1"/>
          </p:cNvSpPr>
          <p:nvPr>
            <p:ph type="sldNum" sz="quarter" idx="12"/>
          </p:nvPr>
        </p:nvSpPr>
        <p:spPr bwMode="auto">
          <a:xfrm>
            <a:off x="6553200" y="6605588"/>
            <a:ext cx="2133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38B3D60-3EF7-4975-935E-620D2926D2F7}" type="slidenum">
              <a:rPr lang="en-GB" altLang="en-US"/>
              <a:pPr>
                <a:defRPr/>
              </a:pPr>
              <a:t>‹#›</a:t>
            </a:fld>
            <a:endParaRPr lang="en-GB" altLang="en-US"/>
          </a:p>
        </p:txBody>
      </p:sp>
    </p:spTree>
    <p:extLst>
      <p:ext uri="{BB962C8B-B14F-4D97-AF65-F5344CB8AC3E}">
        <p14:creationId xmlns:p14="http://schemas.microsoft.com/office/powerpoint/2010/main" val="104674572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169929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9751350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741488"/>
            <a:ext cx="3119438"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729038" y="1741488"/>
            <a:ext cx="3121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4120500"/>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258381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61268910"/>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441280"/>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322131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0E6BF5-5CE5-3746-81B2-778123FE3364}"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3742627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0407564"/>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981051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3038" y="260350"/>
            <a:ext cx="1597025" cy="6084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60350"/>
            <a:ext cx="4643438" cy="6084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1983890"/>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6392863" cy="1223963"/>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741488"/>
            <a:ext cx="6392863" cy="4603750"/>
          </a:xfrm>
        </p:spPr>
        <p:txBody>
          <a:bodyPr/>
          <a:lstStyle/>
          <a:p>
            <a:pPr lvl="0"/>
            <a:endParaRPr lang="en-GB" noProof="0"/>
          </a:p>
        </p:txBody>
      </p:sp>
    </p:spTree>
    <p:extLst>
      <p:ext uri="{BB962C8B-B14F-4D97-AF65-F5344CB8AC3E}">
        <p14:creationId xmlns:p14="http://schemas.microsoft.com/office/powerpoint/2010/main" val="295212156"/>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6392863" cy="1223963"/>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741488"/>
            <a:ext cx="3119438"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729038" y="1741488"/>
            <a:ext cx="3121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09995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0E6BF5-5CE5-3746-81B2-778123FE3364}"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343874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0E6BF5-5CE5-3746-81B2-778123FE3364}"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2726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0E6BF5-5CE5-3746-81B2-778123FE3364}"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388145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0E6BF5-5CE5-3746-81B2-778123FE3364}"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260064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E6BF5-5CE5-3746-81B2-778123FE3364}"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2680904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0E6BF5-5CE5-3746-81B2-778123FE3364}"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158245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0E6BF5-5CE5-3746-81B2-778123FE3364}"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45670-92DD-244C-B1AD-ED6F4B40BB04}" type="slidenum">
              <a:rPr lang="en-US" smtClean="0"/>
              <a:t>‹#›</a:t>
            </a:fld>
            <a:endParaRPr lang="en-US"/>
          </a:p>
        </p:txBody>
      </p:sp>
    </p:spTree>
    <p:extLst>
      <p:ext uri="{BB962C8B-B14F-4D97-AF65-F5344CB8AC3E}">
        <p14:creationId xmlns:p14="http://schemas.microsoft.com/office/powerpoint/2010/main" val="267666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E6BF5-5CE5-3746-81B2-778123FE3364}" type="datetimeFigureOut">
              <a:rPr lang="en-US" smtClean="0"/>
              <a:t>5/31/2020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45670-92DD-244C-B1AD-ED6F4B40BB04}" type="slidenum">
              <a:rPr lang="en-US" smtClean="0"/>
              <a:t>‹#›</a:t>
            </a:fld>
            <a:endParaRPr lang="en-US"/>
          </a:p>
        </p:txBody>
      </p:sp>
    </p:spTree>
    <p:extLst>
      <p:ext uri="{BB962C8B-B14F-4D97-AF65-F5344CB8AC3E}">
        <p14:creationId xmlns:p14="http://schemas.microsoft.com/office/powerpoint/2010/main" val="3772385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sunset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0"/>
            <a:ext cx="9242425"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60350"/>
            <a:ext cx="6392863"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457200" y="1741488"/>
            <a:ext cx="6392863" cy="4603750"/>
          </a:xfrm>
          <a:prstGeom prst="rect">
            <a:avLst/>
          </a:prstGeom>
          <a:noFill/>
          <a:ln>
            <a:noFill/>
          </a:ln>
          <a:effectLst/>
          <a:extLst>
            <a:ext uri="{909E8E84-426E-40DD-AFC4-6F175D3DCCD1}">
              <a14:hiddenFill xmlns:a14="http://schemas.microsoft.com/office/drawing/2010/main">
                <a:solidFill>
                  <a:srgbClr val="7FD7FC">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195304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wipe dir="r"/>
  </p:transition>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A_CeO7v4ZM" TargetMode="External"/><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7.tiff"/><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5228-5F9B-F649-925A-44E7BAEAEA3F}"/>
              </a:ext>
            </a:extLst>
          </p:cNvPr>
          <p:cNvSpPr>
            <a:spLocks noGrp="1"/>
          </p:cNvSpPr>
          <p:nvPr>
            <p:ph type="ctrTitle"/>
          </p:nvPr>
        </p:nvSpPr>
        <p:spPr/>
        <p:txBody>
          <a:bodyPr/>
          <a:lstStyle/>
          <a:p>
            <a:r>
              <a:rPr lang="en-US" dirty="0"/>
              <a:t>Year 4</a:t>
            </a:r>
          </a:p>
        </p:txBody>
      </p:sp>
      <p:sp>
        <p:nvSpPr>
          <p:cNvPr id="3" name="Subtitle 2">
            <a:extLst>
              <a:ext uri="{FF2B5EF4-FFF2-40B4-BE49-F238E27FC236}">
                <a16:creationId xmlns:a16="http://schemas.microsoft.com/office/drawing/2014/main" id="{BA75AD28-0CE4-F943-A858-667E0C2D26EE}"/>
              </a:ext>
            </a:extLst>
          </p:cNvPr>
          <p:cNvSpPr>
            <a:spLocks noGrp="1"/>
          </p:cNvSpPr>
          <p:nvPr>
            <p:ph type="subTitle" idx="1"/>
          </p:nvPr>
        </p:nvSpPr>
        <p:spPr/>
        <p:txBody>
          <a:bodyPr/>
          <a:lstStyle/>
          <a:p>
            <a:r>
              <a:rPr lang="en-US" dirty="0"/>
              <a:t>Reconciliation topic</a:t>
            </a:r>
          </a:p>
        </p:txBody>
      </p:sp>
    </p:spTree>
    <p:extLst>
      <p:ext uri="{BB962C8B-B14F-4D97-AF65-F5344CB8AC3E}">
        <p14:creationId xmlns:p14="http://schemas.microsoft.com/office/powerpoint/2010/main" val="3716290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4CDAB-A825-DE44-94AD-78020972AE34}"/>
              </a:ext>
            </a:extLst>
          </p:cNvPr>
          <p:cNvSpPr/>
          <p:nvPr/>
        </p:nvSpPr>
        <p:spPr>
          <a:xfrm>
            <a:off x="472341" y="275893"/>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3" name="Rectangle 2">
            <a:extLst>
              <a:ext uri="{FF2B5EF4-FFF2-40B4-BE49-F238E27FC236}">
                <a16:creationId xmlns:a16="http://schemas.microsoft.com/office/drawing/2014/main" id="{14DE2C60-ECC1-774D-AF13-8C6873383C78}"/>
              </a:ext>
            </a:extLst>
          </p:cNvPr>
          <p:cNvSpPr/>
          <p:nvPr/>
        </p:nvSpPr>
        <p:spPr>
          <a:xfrm>
            <a:off x="472341" y="1199223"/>
            <a:ext cx="8394073" cy="3416320"/>
          </a:xfrm>
          <a:prstGeom prst="rect">
            <a:avLst/>
          </a:prstGeom>
        </p:spPr>
        <p:txBody>
          <a:bodyPr wrap="square">
            <a:spAutoFit/>
          </a:bodyPr>
          <a:lstStyle/>
          <a:p>
            <a:pPr marL="342900" lvl="0" indent="-342900">
              <a:spcAft>
                <a:spcPts val="0"/>
              </a:spcAft>
              <a:buClr>
                <a:srgbClr val="92D050"/>
              </a:buClr>
              <a:buSzPts val="1400"/>
              <a:buFont typeface="Wingdings 3"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M</a:t>
            </a:r>
            <a:r>
              <a:rPr lang="en-GB" sz="2400" dirty="0">
                <a:effectLst/>
                <a:latin typeface="Calibri" panose="020F0502020204030204" pitchFamily="34" charset="0"/>
                <a:ea typeface="Calibri" panose="020F0502020204030204" pitchFamily="34" charset="0"/>
                <a:cs typeface="Times New Roman" panose="02020603050405020304" pitchFamily="18" charset="0"/>
              </a:rPr>
              <a:t>ake a list of friends you have had for a long time.  </a:t>
            </a:r>
          </a:p>
          <a:p>
            <a:pPr marL="342900" lvl="0" indent="-342900">
              <a:spcAft>
                <a:spcPts val="0"/>
              </a:spcAft>
              <a:buClr>
                <a:srgbClr val="92D050"/>
              </a:buClr>
              <a:buSzPts val="1400"/>
              <a:buFont typeface="Wingdings 3" pitchFamily="2"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For each friend, record:</a:t>
            </a:r>
          </a:p>
          <a:p>
            <a:pPr marL="1143000" lvl="2" indent="-228600">
              <a:spcAft>
                <a:spcPts val="0"/>
              </a:spcAft>
              <a:buFont typeface="Wingdings" pitchFamily="2"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How did you meet your friend?</a:t>
            </a:r>
          </a:p>
          <a:p>
            <a:pPr marL="1143000" lvl="2" indent="-228600">
              <a:spcAft>
                <a:spcPts val="0"/>
              </a:spcAft>
              <a:buFont typeface="Wingdings" pitchFamily="2"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What made you become friends?</a:t>
            </a:r>
          </a:p>
          <a:p>
            <a:pPr marL="1143000" lvl="2" indent="-228600">
              <a:spcAft>
                <a:spcPts val="0"/>
              </a:spcAft>
              <a:buFont typeface="Wingdings" pitchFamily="2"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What do you do together?</a:t>
            </a:r>
          </a:p>
          <a:p>
            <a:pPr marL="1143000" lvl="2" indent="-228600">
              <a:spcAft>
                <a:spcPts val="0"/>
              </a:spcAft>
              <a:buFont typeface="Wingdings" pitchFamily="2"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What do you like about your friend?</a:t>
            </a:r>
          </a:p>
          <a:p>
            <a:pPr lvl="2">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lvl="2">
              <a:spcAft>
                <a:spcPts val="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Make a card or send a message to your friends to tell them ‘Why we made friends’ and ‘Why we stayed friends’.</a:t>
            </a:r>
          </a:p>
        </p:txBody>
      </p:sp>
      <p:pic>
        <p:nvPicPr>
          <p:cNvPr id="4" name="Picture 3">
            <a:extLst>
              <a:ext uri="{FF2B5EF4-FFF2-40B4-BE49-F238E27FC236}">
                <a16:creationId xmlns:a16="http://schemas.microsoft.com/office/drawing/2014/main" id="{7BFA7F28-6839-7A41-AB4F-6826F9FCCE4A}"/>
              </a:ext>
            </a:extLst>
          </p:cNvPr>
          <p:cNvPicPr>
            <a:picLocks noChangeAspect="1"/>
          </p:cNvPicPr>
          <p:nvPr/>
        </p:nvPicPr>
        <p:blipFill>
          <a:blip r:embed="rId2"/>
          <a:stretch>
            <a:fillRect/>
          </a:stretch>
        </p:blipFill>
        <p:spPr>
          <a:xfrm>
            <a:off x="3139730" y="4751613"/>
            <a:ext cx="2939941" cy="1949309"/>
          </a:xfrm>
          <a:prstGeom prst="rect">
            <a:avLst/>
          </a:prstGeom>
        </p:spPr>
      </p:pic>
    </p:spTree>
    <p:extLst>
      <p:ext uri="{BB962C8B-B14F-4D97-AF65-F5344CB8AC3E}">
        <p14:creationId xmlns:p14="http://schemas.microsoft.com/office/powerpoint/2010/main" val="4986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E6167-3DE0-3041-AF2E-00A5E4B3652E}"/>
              </a:ext>
            </a:extLst>
          </p:cNvPr>
          <p:cNvSpPr/>
          <p:nvPr/>
        </p:nvSpPr>
        <p:spPr>
          <a:xfrm>
            <a:off x="224286" y="333137"/>
            <a:ext cx="8747185" cy="6524863"/>
          </a:xfrm>
          <a:prstGeom prst="rect">
            <a:avLst/>
          </a:prstGeom>
        </p:spPr>
        <p:txBody>
          <a:bodyPr wrap="square">
            <a:spAutoFit/>
          </a:bodyPr>
          <a:lstStyle/>
          <a:p>
            <a:pPr algn="ctr">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REVEAL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importance of admitting wrong, and being reconciled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with God and one another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CONTENT: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 scripture – tradition – prayers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STANDARD INDICATOR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Some children will be able to use a developing religious vocabulary</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a:t>
            </a:r>
            <a:r>
              <a:rPr lang="en-US" b="1" dirty="0">
                <a:latin typeface="Calibri" panose="020F0502020204030204" pitchFamily="34" charset="0"/>
                <a:ea typeface="Calibri" panose="020F0502020204030204" pitchFamily="34" charset="0"/>
                <a:cs typeface="Times New Roman" panose="02020603050405020304" pitchFamily="18" charset="0"/>
              </a:rPr>
              <a:t>describe </a:t>
            </a:r>
            <a:r>
              <a:rPr lang="en-US" dirty="0">
                <a:latin typeface="Calibri" panose="020F0502020204030204" pitchFamily="34" charset="0"/>
                <a:ea typeface="Calibri" panose="020F0502020204030204" pitchFamily="34" charset="0"/>
                <a:cs typeface="Times New Roman" panose="02020603050405020304" pitchFamily="18" charset="0"/>
              </a:rPr>
              <a:t>some religious actions and symbols used in the Sacrament of Reconciliation.                                                Some children will be able to use religious words and phrases to </a:t>
            </a:r>
            <a:r>
              <a:rPr lang="en-US" b="1" dirty="0">
                <a:latin typeface="Calibri" panose="020F0502020204030204" pitchFamily="34" charset="0"/>
                <a:ea typeface="Calibri" panose="020F0502020204030204" pitchFamily="34" charset="0"/>
                <a:cs typeface="Times New Roman" panose="02020603050405020304" pitchFamily="18" charset="0"/>
              </a:rPr>
              <a:t>give reasons </a:t>
            </a:r>
            <a:r>
              <a:rPr lang="en-US" dirty="0">
                <a:latin typeface="Calibri" panose="020F0502020204030204" pitchFamily="34" charset="0"/>
                <a:ea typeface="Calibri" panose="020F0502020204030204" pitchFamily="34" charset="0"/>
                <a:cs typeface="Times New Roman" panose="02020603050405020304" pitchFamily="18" charset="0"/>
              </a:rPr>
              <a:t>for some religious actions and symbols used in the Sacrament of Reconciliation.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Some children will be able to </a:t>
            </a:r>
            <a:r>
              <a:rPr lang="en-US" b="1" dirty="0">
                <a:latin typeface="Calibri" panose="020F0502020204030204" pitchFamily="34" charset="0"/>
                <a:ea typeface="Calibri" panose="020F0502020204030204" pitchFamily="34" charset="0"/>
                <a:cs typeface="Times New Roman" panose="02020603050405020304" pitchFamily="18" charset="0"/>
              </a:rPr>
              <a:t>make links </a:t>
            </a:r>
            <a:r>
              <a:rPr lang="en-US" dirty="0">
                <a:latin typeface="Calibri" panose="020F0502020204030204" pitchFamily="34" charset="0"/>
                <a:ea typeface="Calibri" panose="020F0502020204030204" pitchFamily="34" charset="0"/>
                <a:cs typeface="Times New Roman" panose="02020603050405020304" pitchFamily="18" charset="0"/>
              </a:rPr>
              <a:t>to show how feelings and beliefs about reconciliation affect their </a:t>
            </a:r>
            <a:r>
              <a:rPr lang="en-US" dirty="0" err="1">
                <a:latin typeface="Calibri" panose="020F0502020204030204" pitchFamily="34" charset="0"/>
                <a:ea typeface="Calibri" panose="020F0502020204030204" pitchFamily="34" charset="0"/>
                <a:cs typeface="Times New Roman" panose="02020603050405020304" pitchFamily="18" charset="0"/>
              </a:rPr>
              <a:t>behaviour</a:t>
            </a:r>
            <a:r>
              <a:rPr lang="en-US" dirty="0">
                <a:latin typeface="Calibri" panose="020F0502020204030204" pitchFamily="34" charset="0"/>
                <a:ea typeface="Calibri" panose="020F0502020204030204" pitchFamily="34" charset="0"/>
                <a:cs typeface="Times New Roman" panose="02020603050405020304" pitchFamily="18" charset="0"/>
              </a:rPr>
              <a:t> and that of others.                                                                                        Some children will be able to </a:t>
            </a:r>
            <a:r>
              <a:rPr lang="en-US" b="1" dirty="0">
                <a:latin typeface="Calibri" panose="020F0502020204030204" pitchFamily="34" charset="0"/>
                <a:ea typeface="Calibri" panose="020F0502020204030204" pitchFamily="34" charset="0"/>
                <a:cs typeface="Times New Roman" panose="02020603050405020304" pitchFamily="18" charset="0"/>
              </a:rPr>
              <a:t>give reasons </a:t>
            </a:r>
            <a:r>
              <a:rPr lang="en-US" dirty="0">
                <a:latin typeface="Calibri" panose="020F0502020204030204" pitchFamily="34" charset="0"/>
                <a:ea typeface="Calibri" panose="020F0502020204030204" pitchFamily="34" charset="0"/>
                <a:cs typeface="Times New Roman" panose="02020603050405020304" pitchFamily="18" charset="0"/>
              </a:rPr>
              <a:t>why believers ask forgiveness of others and forgive those who have hurt them.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KEY WORDS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sin, contrition, absolution, Sacrament of Reconciliation, Examination of Conscience, confession, penance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A54E6A8-C791-5445-8C0E-C12A54581FFE}"/>
              </a:ext>
            </a:extLst>
          </p:cNvPr>
          <p:cNvSpPr txBox="1"/>
          <p:nvPr/>
        </p:nvSpPr>
        <p:spPr>
          <a:xfrm>
            <a:off x="189781" y="258792"/>
            <a:ext cx="3071004" cy="369332"/>
          </a:xfrm>
          <a:prstGeom prst="rect">
            <a:avLst/>
          </a:prstGeom>
          <a:solidFill>
            <a:schemeClr val="accent2">
              <a:lumMod val="40000"/>
              <a:lumOff val="60000"/>
            </a:schemeClr>
          </a:solidFill>
        </p:spPr>
        <p:txBody>
          <a:bodyPr wrap="square" rtlCol="0">
            <a:spAutoFit/>
          </a:bodyPr>
          <a:lstStyle/>
          <a:p>
            <a:r>
              <a:rPr lang="en-US" dirty="0"/>
              <a:t>Background notes for parents</a:t>
            </a:r>
          </a:p>
        </p:txBody>
      </p:sp>
    </p:spTree>
    <p:extLst>
      <p:ext uri="{BB962C8B-B14F-4D97-AF65-F5344CB8AC3E}">
        <p14:creationId xmlns:p14="http://schemas.microsoft.com/office/powerpoint/2010/main" val="235240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382398-2088-C041-B3A3-B168CF3153CB}"/>
              </a:ext>
            </a:extLst>
          </p:cNvPr>
          <p:cNvSpPr/>
          <p:nvPr/>
        </p:nvSpPr>
        <p:spPr>
          <a:xfrm>
            <a:off x="526210" y="347246"/>
            <a:ext cx="6219646" cy="400110"/>
          </a:xfrm>
          <a:prstGeom prst="rect">
            <a:avLst/>
          </a:prstGeom>
        </p:spPr>
        <p:txBody>
          <a:bodyPr wrap="square">
            <a:spAutoFit/>
          </a:bodyPr>
          <a:lstStyle/>
          <a:p>
            <a:pPr>
              <a:spcAft>
                <a:spcPts val="0"/>
              </a:spcAft>
            </a:pPr>
            <a:r>
              <a:rPr lang="en-US" sz="2000" b="1" dirty="0">
                <a:solidFill>
                  <a:srgbClr val="0D78CA"/>
                </a:solidFill>
                <a:effectLst/>
                <a:latin typeface="Calibri" panose="020F0502020204030204" pitchFamily="34" charset="0"/>
                <a:ea typeface="Calibri" panose="020F0502020204030204" pitchFamily="34" charset="0"/>
                <a:cs typeface="Times New Roman" panose="02020603050405020304" pitchFamily="18" charset="0"/>
              </a:rPr>
              <a:t>LEARNING FOCUS 1:</a:t>
            </a:r>
            <a:r>
              <a:rPr lang="en-US" sz="2000" dirty="0">
                <a:solidFill>
                  <a:srgbClr val="0D78CA"/>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Everyone is loved by Jesus.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58E0F03-B97F-F44C-B717-6D39914DC34F}"/>
              </a:ext>
            </a:extLst>
          </p:cNvPr>
          <p:cNvPicPr>
            <a:picLocks noChangeAspect="1"/>
          </p:cNvPicPr>
          <p:nvPr/>
        </p:nvPicPr>
        <p:blipFill>
          <a:blip r:embed="rId2"/>
          <a:stretch>
            <a:fillRect/>
          </a:stretch>
        </p:blipFill>
        <p:spPr>
          <a:xfrm>
            <a:off x="2127650" y="1279306"/>
            <a:ext cx="4058432" cy="2280323"/>
          </a:xfrm>
          <a:prstGeom prst="rect">
            <a:avLst/>
          </a:prstGeom>
        </p:spPr>
      </p:pic>
      <p:sp>
        <p:nvSpPr>
          <p:cNvPr id="4" name="Rectangle 3">
            <a:extLst>
              <a:ext uri="{FF2B5EF4-FFF2-40B4-BE49-F238E27FC236}">
                <a16:creationId xmlns:a16="http://schemas.microsoft.com/office/drawing/2014/main" id="{5DEB7144-E0EE-2742-A344-6D3288F0485B}"/>
              </a:ext>
            </a:extLst>
          </p:cNvPr>
          <p:cNvSpPr/>
          <p:nvPr/>
        </p:nvSpPr>
        <p:spPr>
          <a:xfrm>
            <a:off x="277586" y="3693664"/>
            <a:ext cx="8605157" cy="2308324"/>
          </a:xfrm>
          <a:prstGeom prst="rect">
            <a:avLst/>
          </a:prstGeom>
          <a:solidFill>
            <a:schemeClr val="accent6">
              <a:lumMod val="40000"/>
              <a:lumOff val="60000"/>
            </a:schemeClr>
          </a:solidFill>
        </p:spPr>
        <p:txBody>
          <a:bodyPr wrap="square">
            <a:spAutoFit/>
          </a:bodyPr>
          <a:lstStyle/>
          <a:p>
            <a:r>
              <a:rPr lang="en-US" dirty="0"/>
              <a:t>Imagine yourself as a lost sheep. You will hear Jesus calling you; you will come out from a hiding place where they have gone because they know they have done wrong.  Like the lost sheep, you allow yourself to be led home.  </a:t>
            </a:r>
            <a:endParaRPr lang="en-GB" dirty="0"/>
          </a:p>
          <a:p>
            <a:endParaRPr lang="en-US" dirty="0"/>
          </a:p>
          <a:p>
            <a:r>
              <a:rPr lang="en-US" dirty="0"/>
              <a:t>Click on the link to listen to a guided meditation.  Sit or lie with your eyes closed in a comfortable position….be as still as you can. </a:t>
            </a:r>
          </a:p>
          <a:p>
            <a:r>
              <a:rPr lang="en-US" dirty="0">
                <a:hlinkClick r:id="rId3"/>
              </a:rPr>
              <a:t>https://www.youtube.com/watch?v=GA_CeO7v4ZM</a:t>
            </a:r>
            <a:endParaRPr lang="en-US" dirty="0"/>
          </a:p>
          <a:p>
            <a:endParaRPr lang="en-US" dirty="0"/>
          </a:p>
        </p:txBody>
      </p:sp>
    </p:spTree>
    <p:extLst>
      <p:ext uri="{BB962C8B-B14F-4D97-AF65-F5344CB8AC3E}">
        <p14:creationId xmlns:p14="http://schemas.microsoft.com/office/powerpoint/2010/main" val="171950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3069" y="-39067"/>
            <a:ext cx="5516314" cy="699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2" name="TextBox 1">
            <a:extLst>
              <a:ext uri="{FF2B5EF4-FFF2-40B4-BE49-F238E27FC236}">
                <a16:creationId xmlns:a16="http://schemas.microsoft.com/office/drawing/2014/main" id="{B865F7B9-494D-DB49-9BD8-1670C1028D89}"/>
              </a:ext>
            </a:extLst>
          </p:cNvPr>
          <p:cNvSpPr txBox="1"/>
          <p:nvPr/>
        </p:nvSpPr>
        <p:spPr>
          <a:xfrm>
            <a:off x="310243" y="293914"/>
            <a:ext cx="3331028" cy="830997"/>
          </a:xfrm>
          <a:prstGeom prst="rect">
            <a:avLst/>
          </a:prstGeom>
          <a:noFill/>
        </p:spPr>
        <p:txBody>
          <a:bodyPr wrap="square" rtlCol="0">
            <a:spAutoFit/>
          </a:bodyPr>
          <a:lstStyle/>
          <a:p>
            <a:r>
              <a:rPr lang="en-US" sz="2400" dirty="0"/>
              <a:t>Now read the story from the scripture….</a:t>
            </a:r>
          </a:p>
        </p:txBody>
      </p:sp>
    </p:spTree>
    <p:extLst>
      <p:ext uri="{BB962C8B-B14F-4D97-AF65-F5344CB8AC3E}">
        <p14:creationId xmlns:p14="http://schemas.microsoft.com/office/powerpoint/2010/main" val="1259785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082" y="-418583"/>
            <a:ext cx="10279187" cy="763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3" name="Picture 12" descr="Nativity shepherd 1.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2517649"/>
            <a:ext cx="1401961" cy="3946922"/>
          </a:xfrm>
          <a:prstGeom prst="rect">
            <a:avLst/>
          </a:prstGeom>
        </p:spPr>
      </p:pic>
      <p:pic>
        <p:nvPicPr>
          <p:cNvPr id="17" name="Picture 16" descr="Sheep 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685" y="3834045"/>
            <a:ext cx="1744585" cy="1903184"/>
          </a:xfrm>
          <a:prstGeom prst="rect">
            <a:avLst/>
          </a:prstGeom>
        </p:spPr>
      </p:pic>
      <p:pic>
        <p:nvPicPr>
          <p:cNvPr id="14" name="Picture 13" descr="Sheep 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965" y="4390982"/>
            <a:ext cx="1744585" cy="1903184"/>
          </a:xfrm>
          <a:prstGeom prst="rect">
            <a:avLst/>
          </a:prstGeom>
        </p:spPr>
      </p:pic>
      <p:pic>
        <p:nvPicPr>
          <p:cNvPr id="16" name="Picture 15" descr="Sheep 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4883" y="4542874"/>
            <a:ext cx="1744585" cy="1903184"/>
          </a:xfrm>
          <a:prstGeom prst="rect">
            <a:avLst/>
          </a:prstGeom>
        </p:spPr>
      </p:pic>
      <p:pic>
        <p:nvPicPr>
          <p:cNvPr id="18" name="Picture 17" descr="Sheep 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4703" y="4492243"/>
            <a:ext cx="1744585" cy="1903184"/>
          </a:xfrm>
          <a:prstGeom prst="rect">
            <a:avLst/>
          </a:prstGeom>
        </p:spPr>
      </p:pic>
      <p:sp>
        <p:nvSpPr>
          <p:cNvPr id="2" name="TextBox 1"/>
          <p:cNvSpPr txBox="1"/>
          <p:nvPr/>
        </p:nvSpPr>
        <p:spPr>
          <a:xfrm>
            <a:off x="825334" y="4846657"/>
            <a:ext cx="3493513" cy="843981"/>
          </a:xfrm>
          <a:prstGeom prst="rect">
            <a:avLst/>
          </a:prstGeom>
          <a:solidFill>
            <a:srgbClr val="FFFFFF">
              <a:alpha val="74000"/>
            </a:srgbClr>
          </a:solidFill>
        </p:spPr>
        <p:txBody>
          <a:bodyPr wrap="square" lIns="64291" tIns="32146" rIns="64291" bIns="32146" rtlCol="0">
            <a:spAutoFit/>
          </a:bodyPr>
          <a:lstStyle/>
          <a:p>
            <a:r>
              <a:rPr lang="en-GB" sz="1700" b="1" dirty="0">
                <a:latin typeface="Century Gothic" pitchFamily="34" charset="0"/>
              </a:rPr>
              <a:t>“I am so happy,” you say, “because I have found my lost sheep. Let’s celebrate!”</a:t>
            </a:r>
          </a:p>
        </p:txBody>
      </p:sp>
      <p:sp>
        <p:nvSpPr>
          <p:cNvPr id="3" name="TextBox 2"/>
          <p:cNvSpPr txBox="1"/>
          <p:nvPr/>
        </p:nvSpPr>
        <p:spPr>
          <a:xfrm>
            <a:off x="4774523" y="3530261"/>
            <a:ext cx="3645405" cy="1103667"/>
          </a:xfrm>
          <a:prstGeom prst="rect">
            <a:avLst/>
          </a:prstGeom>
          <a:solidFill>
            <a:srgbClr val="FFFFFF">
              <a:alpha val="74000"/>
            </a:srgbClr>
          </a:solidFill>
        </p:spPr>
        <p:txBody>
          <a:bodyPr wrap="square" lIns="64291" tIns="32146" rIns="64291" bIns="32146" rtlCol="0">
            <a:spAutoFit/>
          </a:bodyPr>
          <a:lstStyle/>
          <a:p>
            <a:r>
              <a:rPr lang="en-GB" sz="1700" b="1" dirty="0">
                <a:latin typeface="Century Gothic" pitchFamily="34" charset="0"/>
              </a:rPr>
              <a:t>God is like the good shepherd, always searching for the lost sheep, looking out the person who has turned away.”</a:t>
            </a:r>
          </a:p>
        </p:txBody>
      </p:sp>
      <p:sp>
        <p:nvSpPr>
          <p:cNvPr id="4" name="TextBox 3"/>
          <p:cNvSpPr txBox="1"/>
          <p:nvPr/>
        </p:nvSpPr>
        <p:spPr>
          <a:xfrm>
            <a:off x="6040288" y="5707378"/>
            <a:ext cx="2379639" cy="497732"/>
          </a:xfrm>
          <a:prstGeom prst="rect">
            <a:avLst/>
          </a:prstGeom>
          <a:solidFill>
            <a:srgbClr val="FFFFFF">
              <a:alpha val="74000"/>
            </a:srgbClr>
          </a:solidFill>
        </p:spPr>
        <p:txBody>
          <a:bodyPr wrap="square" lIns="64291" tIns="32146" rIns="64291" bIns="32146" rtlCol="0">
            <a:spAutoFit/>
          </a:bodyPr>
          <a:lstStyle/>
          <a:p>
            <a:pPr algn="r"/>
            <a:r>
              <a:rPr lang="en-GB" sz="1400" b="1" dirty="0">
                <a:latin typeface="Century Gothic" pitchFamily="34" charset="0"/>
              </a:rPr>
              <a:t>Based on Luke 15: 3-7</a:t>
            </a:r>
          </a:p>
          <a:p>
            <a:pPr algn="r"/>
            <a:r>
              <a:rPr lang="en-GB" sz="1400" b="1" dirty="0">
                <a:latin typeface="Century Gothic" pitchFamily="34" charset="0"/>
              </a:rPr>
              <a:t>God’s Story 3</a:t>
            </a:r>
          </a:p>
        </p:txBody>
      </p:sp>
      <p:sp>
        <p:nvSpPr>
          <p:cNvPr id="6" name="Rectangle 5"/>
          <p:cNvSpPr/>
          <p:nvPr/>
        </p:nvSpPr>
        <p:spPr>
          <a:xfrm>
            <a:off x="825334" y="340532"/>
            <a:ext cx="3493513" cy="843981"/>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One day Jesus said, “Suppose one of you has a hundred sheep and loses one of them. </a:t>
            </a:r>
            <a:endParaRPr lang="en-US" sz="1700" b="1" dirty="0"/>
          </a:p>
        </p:txBody>
      </p:sp>
      <p:sp>
        <p:nvSpPr>
          <p:cNvPr id="7" name="Rectangle 6"/>
          <p:cNvSpPr/>
          <p:nvPr/>
        </p:nvSpPr>
        <p:spPr>
          <a:xfrm>
            <a:off x="825334" y="1353144"/>
            <a:ext cx="3493513" cy="1363354"/>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What do you do? You leave the other ninety-nine sheep grazing on the hillside and go looking for the one that got lost until you find it. </a:t>
            </a:r>
            <a:endParaRPr lang="en-US" sz="1700" b="1" dirty="0"/>
          </a:p>
        </p:txBody>
      </p:sp>
      <p:sp>
        <p:nvSpPr>
          <p:cNvPr id="8" name="Rectangle 7"/>
          <p:cNvSpPr/>
          <p:nvPr/>
        </p:nvSpPr>
        <p:spPr>
          <a:xfrm>
            <a:off x="825334" y="2922694"/>
            <a:ext cx="3696036" cy="1111360"/>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When you find it, you are so happy that you put it on your shoulders and carry it back home.</a:t>
            </a:r>
            <a:endParaRPr lang="en-US" sz="1700" b="1" dirty="0"/>
          </a:p>
        </p:txBody>
      </p:sp>
      <p:sp>
        <p:nvSpPr>
          <p:cNvPr id="9" name="Rectangle 8"/>
          <p:cNvSpPr/>
          <p:nvPr/>
        </p:nvSpPr>
        <p:spPr>
          <a:xfrm>
            <a:off x="825334" y="3935306"/>
            <a:ext cx="3696036" cy="584295"/>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Then you call your friends and neighbours together.</a:t>
            </a:r>
          </a:p>
        </p:txBody>
      </p:sp>
      <p:sp>
        <p:nvSpPr>
          <p:cNvPr id="10" name="Rectangle 9"/>
          <p:cNvSpPr/>
          <p:nvPr/>
        </p:nvSpPr>
        <p:spPr>
          <a:xfrm>
            <a:off x="4774523" y="340533"/>
            <a:ext cx="3645405" cy="584295"/>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“It’s like that with people,” Jesus told them.</a:t>
            </a:r>
            <a:endParaRPr lang="en-US" sz="1700" b="1" dirty="0"/>
          </a:p>
        </p:txBody>
      </p:sp>
      <p:sp>
        <p:nvSpPr>
          <p:cNvPr id="11" name="Rectangle 10"/>
          <p:cNvSpPr/>
          <p:nvPr/>
        </p:nvSpPr>
        <p:spPr>
          <a:xfrm>
            <a:off x="4774523" y="1150622"/>
            <a:ext cx="3645405" cy="584295"/>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“If ninety-nine people stay close to God that’s good. </a:t>
            </a:r>
            <a:endParaRPr lang="en-US" sz="1700" b="1" dirty="0"/>
          </a:p>
        </p:txBody>
      </p:sp>
      <p:sp>
        <p:nvSpPr>
          <p:cNvPr id="12" name="Rectangle 11"/>
          <p:cNvSpPr/>
          <p:nvPr/>
        </p:nvSpPr>
        <p:spPr>
          <a:xfrm>
            <a:off x="4774523" y="2011342"/>
            <a:ext cx="3645405" cy="1363354"/>
          </a:xfrm>
          <a:prstGeom prst="rect">
            <a:avLst/>
          </a:prstGeom>
          <a:solidFill>
            <a:srgbClr val="FFFFFF">
              <a:alpha val="74000"/>
            </a:srgbClr>
          </a:solidFill>
        </p:spPr>
        <p:txBody>
          <a:bodyPr wrap="square" lIns="64291" tIns="32146" rIns="64291" bIns="32146">
            <a:spAutoFit/>
          </a:bodyPr>
          <a:lstStyle/>
          <a:p>
            <a:r>
              <a:rPr lang="en-GB" sz="1700" b="1" dirty="0">
                <a:latin typeface="Century Gothic" pitchFamily="34" charset="0"/>
              </a:rPr>
              <a:t>But if one who has turned away from God and done something wrong says sorry and comes back to God, then that is a reason to celebrate. </a:t>
            </a:r>
            <a:endParaRPr lang="en-US" sz="1700" b="1" dirty="0"/>
          </a:p>
        </p:txBody>
      </p:sp>
    </p:spTree>
    <p:extLst>
      <p:ext uri="{BB962C8B-B14F-4D97-AF65-F5344CB8AC3E}">
        <p14:creationId xmlns:p14="http://schemas.microsoft.com/office/powerpoint/2010/main" val="3434767991"/>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5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7000"/>
                            </p:stCondLst>
                            <p:childTnLst>
                              <p:par>
                                <p:cTn id="17" presetID="10"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9000"/>
                            </p:stCondLst>
                            <p:childTnLst>
                              <p:par>
                                <p:cTn id="21" presetID="10" presetClass="entr" presetSubtype="0" fill="hold" grpId="0" nodeType="after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11000"/>
                            </p:stCondLst>
                            <p:childTnLst>
                              <p:par>
                                <p:cTn id="25" presetID="10" presetClass="entr" presetSubtype="0"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13000"/>
                            </p:stCondLst>
                            <p:childTnLst>
                              <p:par>
                                <p:cTn id="29" presetID="10" presetClass="entr" presetSubtype="0" fill="hold" grpId="0"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par>
                          <p:cTn id="32" fill="hold">
                            <p:stCondLst>
                              <p:cond delay="15000"/>
                            </p:stCondLst>
                            <p:childTnLst>
                              <p:par>
                                <p:cTn id="33" presetID="10"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childTnLst>
                          </p:cTn>
                        </p:par>
                        <p:par>
                          <p:cTn id="36" fill="hold">
                            <p:stCondLst>
                              <p:cond delay="17000"/>
                            </p:stCondLst>
                            <p:childTnLst>
                              <p:par>
                                <p:cTn id="37" presetID="10" presetClass="entr" presetSubtype="0" fill="hold" grpId="0" nodeType="afterEffect">
                                  <p:stCondLst>
                                    <p:cond delay="10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childTnLst>
                                </p:cTn>
                              </p:par>
                            </p:childTnLst>
                          </p:cTn>
                        </p:par>
                        <p:par>
                          <p:cTn id="40" fill="hold">
                            <p:stCondLst>
                              <p:cond delay="19000"/>
                            </p:stCondLst>
                            <p:childTnLst>
                              <p:par>
                                <p:cTn id="41" presetID="10" presetClass="entr" presetSubtype="0" fill="hold" grpId="0" nodeType="afterEffect">
                                  <p:stCondLst>
                                    <p:cond delay="10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297" y="0"/>
            <a:ext cx="5357813" cy="679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2" name="Rectangle 1"/>
          <p:cNvSpPr/>
          <p:nvPr/>
        </p:nvSpPr>
        <p:spPr>
          <a:xfrm>
            <a:off x="3347863" y="620688"/>
            <a:ext cx="5243243" cy="5016758"/>
          </a:xfrm>
          <a:prstGeom prst="rect">
            <a:avLst/>
          </a:prstGeom>
          <a:solidFill>
            <a:schemeClr val="bg1"/>
          </a:solidFill>
        </p:spPr>
        <p:txBody>
          <a:bodyPr wrap="square">
            <a:spAutoFit/>
          </a:bodyPr>
          <a:lstStyle/>
          <a:p>
            <a:pPr lvl="0"/>
            <a:r>
              <a:rPr lang="en-GB" sz="2000" u="sng" dirty="0"/>
              <a:t>Think about these questions….</a:t>
            </a:r>
          </a:p>
          <a:p>
            <a:pPr lvl="0"/>
            <a:endParaRPr lang="en-GB" sz="2000" dirty="0"/>
          </a:p>
          <a:p>
            <a:pPr lvl="0"/>
            <a:r>
              <a:rPr lang="en-GB" sz="2000" dirty="0"/>
              <a:t>How did you feel during the reflection?</a:t>
            </a:r>
          </a:p>
          <a:p>
            <a:pPr lvl="0"/>
            <a:endParaRPr lang="en-GB" sz="2000" dirty="0"/>
          </a:p>
          <a:p>
            <a:pPr lvl="0"/>
            <a:r>
              <a:rPr lang="en-GB" sz="2000" dirty="0"/>
              <a:t>What did the story of </a:t>
            </a:r>
            <a:r>
              <a:rPr lang="en-GB" sz="2000" i="1" dirty="0"/>
              <a:t>The Lost Sheep </a:t>
            </a:r>
            <a:r>
              <a:rPr lang="en-GB" sz="2000" dirty="0"/>
              <a:t>mean to you?</a:t>
            </a:r>
          </a:p>
          <a:p>
            <a:pPr lvl="0"/>
            <a:endParaRPr lang="en-GB" sz="2000" dirty="0"/>
          </a:p>
          <a:p>
            <a:pPr lvl="0"/>
            <a:r>
              <a:rPr lang="en-GB" sz="2000" dirty="0"/>
              <a:t>Did it surprise you that the shepherd would go to find the one lost sheep?</a:t>
            </a:r>
          </a:p>
          <a:p>
            <a:pPr lvl="0"/>
            <a:endParaRPr lang="en-GB" sz="2000" dirty="0"/>
          </a:p>
          <a:p>
            <a:pPr lvl="0"/>
            <a:r>
              <a:rPr lang="en-GB" sz="2000" dirty="0"/>
              <a:t>What did you think the 99 others did?</a:t>
            </a:r>
          </a:p>
          <a:p>
            <a:pPr lvl="0"/>
            <a:endParaRPr lang="en-GB" sz="2000" dirty="0"/>
          </a:p>
          <a:p>
            <a:pPr lvl="0"/>
            <a:r>
              <a:rPr lang="en-GB" sz="2000" dirty="0"/>
              <a:t>When are the times you might see yourself as the lost sheep?</a:t>
            </a:r>
          </a:p>
          <a:p>
            <a:pPr lvl="0"/>
            <a:endParaRPr lang="en-GB" sz="2000" dirty="0"/>
          </a:p>
          <a:p>
            <a:pPr lvl="0"/>
            <a:r>
              <a:rPr lang="en-GB" sz="2000" dirty="0"/>
              <a:t>What does this story tell you about God?</a:t>
            </a:r>
          </a:p>
        </p:txBody>
      </p:sp>
    </p:spTree>
    <p:extLst>
      <p:ext uri="{BB962C8B-B14F-4D97-AF65-F5344CB8AC3E}">
        <p14:creationId xmlns:p14="http://schemas.microsoft.com/office/powerpoint/2010/main" val="1588875677"/>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8EE5E-D520-954E-B32C-ACE9ED7D0D1C}"/>
              </a:ext>
            </a:extLst>
          </p:cNvPr>
          <p:cNvSpPr/>
          <p:nvPr/>
        </p:nvSpPr>
        <p:spPr>
          <a:xfrm>
            <a:off x="361506" y="627620"/>
            <a:ext cx="8335925" cy="2062103"/>
          </a:xfrm>
          <a:prstGeom prst="rect">
            <a:avLst/>
          </a:prstGeom>
          <a:solidFill>
            <a:schemeClr val="accent4">
              <a:lumMod val="40000"/>
              <a:lumOff val="60000"/>
            </a:schemeClr>
          </a:solidFill>
        </p:spPr>
        <p:txBody>
          <a:bodyPr wrap="square">
            <a:spAutoFit/>
          </a:bodyPr>
          <a:lstStyle/>
          <a:p>
            <a:pPr>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The Sacrament of Reconciliation brings us back to God, who forgives us and absolves us from our sins.  God’s mercy and love is like the tenderness shown in the story.  We can be sure God loves us.</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7DACDA9-9065-574E-9BC2-C94D7E252432}"/>
              </a:ext>
            </a:extLst>
          </p:cNvPr>
          <p:cNvPicPr>
            <a:picLocks noChangeAspect="1"/>
          </p:cNvPicPr>
          <p:nvPr/>
        </p:nvPicPr>
        <p:blipFill>
          <a:blip r:embed="rId2"/>
          <a:stretch>
            <a:fillRect/>
          </a:stretch>
        </p:blipFill>
        <p:spPr>
          <a:xfrm>
            <a:off x="3088014" y="2987366"/>
            <a:ext cx="2882908" cy="3344173"/>
          </a:xfrm>
          <a:prstGeom prst="rect">
            <a:avLst/>
          </a:prstGeom>
        </p:spPr>
      </p:pic>
    </p:spTree>
    <p:extLst>
      <p:ext uri="{BB962C8B-B14F-4D97-AF65-F5344CB8AC3E}">
        <p14:creationId xmlns:p14="http://schemas.microsoft.com/office/powerpoint/2010/main" val="209895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2D83E9-6BB3-0E4D-9471-ED8CE0A0B9E2}"/>
              </a:ext>
            </a:extLst>
          </p:cNvPr>
          <p:cNvSpPr/>
          <p:nvPr/>
        </p:nvSpPr>
        <p:spPr>
          <a:xfrm>
            <a:off x="486783" y="309195"/>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3" name="TextBox 2">
            <a:extLst>
              <a:ext uri="{FF2B5EF4-FFF2-40B4-BE49-F238E27FC236}">
                <a16:creationId xmlns:a16="http://schemas.microsoft.com/office/drawing/2014/main" id="{5C5FBE86-FB25-EF40-BA4D-3B78B0257171}"/>
              </a:ext>
            </a:extLst>
          </p:cNvPr>
          <p:cNvSpPr txBox="1"/>
          <p:nvPr/>
        </p:nvSpPr>
        <p:spPr>
          <a:xfrm>
            <a:off x="486783" y="1232525"/>
            <a:ext cx="7912938" cy="3046988"/>
          </a:xfrm>
          <a:prstGeom prst="rect">
            <a:avLst/>
          </a:prstGeom>
          <a:noFill/>
        </p:spPr>
        <p:txBody>
          <a:bodyPr wrap="square" rtlCol="0">
            <a:spAutoFit/>
          </a:bodyPr>
          <a:lstStyle/>
          <a:p>
            <a:r>
              <a:rPr lang="en-US" sz="3200" dirty="0"/>
              <a:t>Create a spiritual journal page for The Lost Sheep scripture reading. </a:t>
            </a:r>
          </a:p>
          <a:p>
            <a:endParaRPr lang="en-US" sz="3200" dirty="0"/>
          </a:p>
          <a:p>
            <a:r>
              <a:rPr lang="en-US" sz="3200" dirty="0"/>
              <a:t>Include words from the scripture. </a:t>
            </a:r>
          </a:p>
          <a:p>
            <a:endParaRPr lang="en-US" sz="3200" dirty="0"/>
          </a:p>
          <a:p>
            <a:r>
              <a:rPr lang="en-US" sz="3200" dirty="0"/>
              <a:t>See the guidance on the next slides. </a:t>
            </a:r>
          </a:p>
        </p:txBody>
      </p:sp>
    </p:spTree>
    <p:extLst>
      <p:ext uri="{BB962C8B-B14F-4D97-AF65-F5344CB8AC3E}">
        <p14:creationId xmlns:p14="http://schemas.microsoft.com/office/powerpoint/2010/main" val="72270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569" y="260350"/>
            <a:ext cx="6392863" cy="1223963"/>
          </a:xfrm>
        </p:spPr>
        <p:txBody>
          <a:bodyPr>
            <a:normAutofit fontScale="90000"/>
          </a:bodyPr>
          <a:lstStyle/>
          <a:p>
            <a:r>
              <a:rPr lang="en-GB" dirty="0"/>
              <a:t>Spiritual Journaling</a:t>
            </a:r>
            <a:br>
              <a:rPr lang="en-GB" dirty="0"/>
            </a:br>
            <a:r>
              <a:rPr lang="en-GB" dirty="0"/>
              <a:t>What is it?</a:t>
            </a:r>
          </a:p>
        </p:txBody>
      </p:sp>
      <p:sp>
        <p:nvSpPr>
          <p:cNvPr id="3" name="Content Placeholder 2"/>
          <p:cNvSpPr>
            <a:spLocks noGrp="1"/>
          </p:cNvSpPr>
          <p:nvPr>
            <p:ph idx="1"/>
          </p:nvPr>
        </p:nvSpPr>
        <p:spPr>
          <a:xfrm>
            <a:off x="457200" y="1484313"/>
            <a:ext cx="7322457" cy="4603750"/>
          </a:xfrm>
        </p:spPr>
        <p:txBody>
          <a:bodyPr>
            <a:normAutofit/>
          </a:bodyPr>
          <a:lstStyle/>
          <a:p>
            <a:pPr>
              <a:buNone/>
            </a:pPr>
            <a:endParaRPr lang="en-GB" sz="1600" dirty="0"/>
          </a:p>
          <a:p>
            <a:r>
              <a:rPr lang="en-GB" dirty="0"/>
              <a:t>A way to truly encounter the word of God</a:t>
            </a:r>
          </a:p>
          <a:p>
            <a:r>
              <a:rPr lang="en-GB" dirty="0"/>
              <a:t>A means to grow closer to the Lord</a:t>
            </a:r>
          </a:p>
          <a:p>
            <a:r>
              <a:rPr lang="en-GB" dirty="0"/>
              <a:t>Sketching what you are thinking about in writing or picture form</a:t>
            </a:r>
          </a:p>
          <a:p>
            <a:r>
              <a:rPr lang="en-GB" dirty="0"/>
              <a:t>Freedom to draw or write whatever comes to your mind</a:t>
            </a:r>
          </a:p>
          <a:p>
            <a:pPr>
              <a:buNone/>
            </a:pPr>
            <a:endParaRPr lang="en-GB" sz="1600" dirty="0"/>
          </a:p>
          <a:p>
            <a:pPr>
              <a:buNone/>
            </a:pPr>
            <a:endParaRPr lang="en-GB" sz="1600" dirty="0"/>
          </a:p>
        </p:txBody>
      </p:sp>
      <p:pic>
        <p:nvPicPr>
          <p:cNvPr id="2050" name="Picture 2" descr="http://www.writetohealth.com/wp-content/uploads/2010/10/Write-to-Christ-Logo-RGB-300x104.jpg"/>
          <p:cNvPicPr>
            <a:picLocks noChangeAspect="1" noChangeArrowheads="1"/>
          </p:cNvPicPr>
          <p:nvPr/>
        </p:nvPicPr>
        <p:blipFill>
          <a:blip r:embed="rId3" cstate="print"/>
          <a:srcRect/>
          <a:stretch>
            <a:fillRect/>
          </a:stretch>
        </p:blipFill>
        <p:spPr bwMode="auto">
          <a:xfrm>
            <a:off x="6560456" y="5751869"/>
            <a:ext cx="2297793" cy="796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099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5720" y="928670"/>
            <a:ext cx="8382293" cy="5072097"/>
            <a:chOff x="285720" y="1142984"/>
            <a:chExt cx="8382293" cy="5072097"/>
          </a:xfrm>
        </p:grpSpPr>
        <p:pic>
          <p:nvPicPr>
            <p:cNvPr id="2" name="Picture 1" descr="https://milwaukeesynod.org/wp-content/uploads/original-750x1000.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68" y="4286256"/>
              <a:ext cx="1250165" cy="192882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http://translucentwords.com/wp-content/uploads/2015/10/VisibleInvisibleReady.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720" y="1571612"/>
              <a:ext cx="2314332" cy="1643074"/>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deputy\Desktop\bible-journal.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00892" y="1214422"/>
              <a:ext cx="1667121" cy="150019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http://2.bp.blogspot.com/-OqvB4dihT9E/UXsYkGyQanI/AAAAAAAAGVU/-t5Fglc4_48/s1600/001.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0430" y="1142984"/>
              <a:ext cx="2286016" cy="178595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C:\Users\deputy\Desktop\bae2bb2c25e77e7c07cc59bce2b60882.jpg"/>
            <p:cNvPicPr/>
            <p:nvPr/>
          </p:nvPicPr>
          <p:blipFill>
            <a:blip r:embed="rId7" cstate="print"/>
            <a:srcRect/>
            <a:stretch>
              <a:fillRect/>
            </a:stretch>
          </p:blipFill>
          <p:spPr bwMode="auto">
            <a:xfrm>
              <a:off x="1000100" y="4214818"/>
              <a:ext cx="1632752" cy="199356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C:\Users\deputy\Desktop\journal 5.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43372" y="4357694"/>
              <a:ext cx="2422386" cy="1849093"/>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http://marymcandrew.com/wp-content/uploads/2011/02/drawing-window-in-Alnwick-re.jpg"/>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86380" y="2643182"/>
              <a:ext cx="2704789" cy="174288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https://writing4funblog.files.wordpress.com/2014/05/god-is-my-strong-tower.jpg"/>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71670" y="2571744"/>
              <a:ext cx="2178859" cy="1643074"/>
            </a:xfrm>
            <a:prstGeom prst="rect">
              <a:avLst/>
            </a:prstGeom>
            <a:ln w="88900" cap="sq" cmpd="thickThin">
              <a:solidFill>
                <a:srgbClr val="000000"/>
              </a:solidFill>
              <a:prstDash val="solid"/>
              <a:miter lim="800000"/>
            </a:ln>
            <a:effectLst>
              <a:innerShdw blurRad="76200">
                <a:srgbClr val="000000"/>
              </a:innerShdw>
            </a:effectLst>
          </p:spPr>
        </p:pic>
      </p:grpSp>
      <p:sp>
        <p:nvSpPr>
          <p:cNvPr id="11" name="TextBox 10">
            <a:extLst>
              <a:ext uri="{FF2B5EF4-FFF2-40B4-BE49-F238E27FC236}">
                <a16:creationId xmlns:a16="http://schemas.microsoft.com/office/drawing/2014/main" id="{870D4DAC-8877-B84F-A13E-C6548949012E}"/>
              </a:ext>
            </a:extLst>
          </p:cNvPr>
          <p:cNvSpPr txBox="1"/>
          <p:nvPr/>
        </p:nvSpPr>
        <p:spPr>
          <a:xfrm>
            <a:off x="446567" y="233916"/>
            <a:ext cx="2466754" cy="369332"/>
          </a:xfrm>
          <a:prstGeom prst="rect">
            <a:avLst/>
          </a:prstGeom>
          <a:solidFill>
            <a:schemeClr val="accent4">
              <a:lumMod val="40000"/>
              <a:lumOff val="60000"/>
            </a:schemeClr>
          </a:solidFill>
        </p:spPr>
        <p:txBody>
          <a:bodyPr wrap="square" rtlCol="0">
            <a:spAutoFit/>
          </a:bodyPr>
          <a:lstStyle/>
          <a:p>
            <a:r>
              <a:rPr lang="en-US" dirty="0"/>
              <a:t>Examples</a:t>
            </a:r>
          </a:p>
        </p:txBody>
      </p:sp>
    </p:spTree>
    <p:extLst>
      <p:ext uri="{BB962C8B-B14F-4D97-AF65-F5344CB8AC3E}">
        <p14:creationId xmlns:p14="http://schemas.microsoft.com/office/powerpoint/2010/main" val="314488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4CF05-6544-C149-8CBD-08DF7D68B94D}"/>
              </a:ext>
            </a:extLst>
          </p:cNvPr>
          <p:cNvSpPr/>
          <p:nvPr/>
        </p:nvSpPr>
        <p:spPr>
          <a:xfrm>
            <a:off x="189780" y="-199447"/>
            <a:ext cx="8781691" cy="6894195"/>
          </a:xfrm>
          <a:prstGeom prst="rect">
            <a:avLst/>
          </a:prstGeom>
        </p:spPr>
        <p:txBody>
          <a:bodyPr wrap="square">
            <a:spAutoFit/>
          </a:bodyPr>
          <a:lstStyle/>
          <a:p>
            <a:pPr algn="ctr">
              <a:spcAft>
                <a:spcPts val="0"/>
              </a:spcAft>
            </a:pP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Year 4</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3600" b="1" dirty="0">
                <a:solidFill>
                  <a:srgbClr val="4EACF3"/>
                </a:solidFill>
                <a:effectLst/>
                <a:latin typeface="Calibri" panose="020F0502020204030204" pitchFamily="34" charset="0"/>
                <a:ea typeface="Calibri" panose="020F0502020204030204" pitchFamily="34" charset="0"/>
                <a:cs typeface="Calibri" panose="020F0502020204030204" pitchFamily="34" charset="0"/>
              </a:rPr>
              <a:t>RECONCILIATION – INTER-RELATING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Come and See for yourself</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EXPLORE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Networks of friendships and relationships enable human beings to live together.  When a child’s power to reach out, trust and make friends is diminished, they may suffer the effects for a lifetime.  Both children and adults have to discover their ability to reach out and repair what has been damaged.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If human beings are to live together in relationships, there is always need for reconciliation.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Recall a time when you were reconciled to someone else.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What or who made the reconciliation possible?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How might that person have felt?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How did you feel?</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REVEAL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Christians believe that, in Jesus Christ, the world has been reconciled to God.  Through and in Christ, every human being is offered the power to reach out in forgiveness and peace, to receive and to offer reconciliation.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88935A0-B3A0-0E41-A72D-4A66B26B31F9}"/>
              </a:ext>
            </a:extLst>
          </p:cNvPr>
          <p:cNvSpPr txBox="1"/>
          <p:nvPr/>
        </p:nvSpPr>
        <p:spPr>
          <a:xfrm>
            <a:off x="189781" y="120770"/>
            <a:ext cx="3001994" cy="369332"/>
          </a:xfrm>
          <a:prstGeom prst="rect">
            <a:avLst/>
          </a:prstGeom>
          <a:solidFill>
            <a:schemeClr val="accent2">
              <a:lumMod val="40000"/>
              <a:lumOff val="60000"/>
            </a:schemeClr>
          </a:solidFill>
        </p:spPr>
        <p:txBody>
          <a:bodyPr wrap="square" rtlCol="0">
            <a:spAutoFit/>
          </a:bodyPr>
          <a:lstStyle/>
          <a:p>
            <a:r>
              <a:rPr lang="en-US" dirty="0"/>
              <a:t>Background notes for parents</a:t>
            </a:r>
          </a:p>
        </p:txBody>
      </p:sp>
    </p:spTree>
    <p:extLst>
      <p:ext uri="{BB962C8B-B14F-4D97-AF65-F5344CB8AC3E}">
        <p14:creationId xmlns:p14="http://schemas.microsoft.com/office/powerpoint/2010/main" val="291291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703826797"/>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08428E-4375-0B41-B16B-C2A2CB2137A7}"/>
              </a:ext>
            </a:extLst>
          </p:cNvPr>
          <p:cNvSpPr/>
          <p:nvPr/>
        </p:nvSpPr>
        <p:spPr>
          <a:xfrm>
            <a:off x="195943" y="381752"/>
            <a:ext cx="8719457" cy="2000548"/>
          </a:xfrm>
          <a:prstGeom prst="rect">
            <a:avLst/>
          </a:prstGeom>
        </p:spPr>
        <p:txBody>
          <a:bodyPr wrap="square">
            <a:spAutoFit/>
          </a:bodyPr>
          <a:lstStyle/>
          <a:p>
            <a:pPr marL="1771650" indent="-1771650">
              <a:spcAft>
                <a:spcPts val="0"/>
              </a:spcAft>
            </a:pPr>
            <a:r>
              <a:rPr lang="en-US" sz="2800" b="1" u="sng" dirty="0">
                <a:solidFill>
                  <a:srgbClr val="0D78CA"/>
                </a:solidFill>
                <a:effectLst/>
                <a:latin typeface="Calibri" panose="020F0502020204030204" pitchFamily="34" charset="0"/>
                <a:ea typeface="Calibri" panose="020F0502020204030204" pitchFamily="34" charset="0"/>
                <a:cs typeface="Times New Roman" panose="02020603050405020304" pitchFamily="18" charset="0"/>
              </a:rPr>
              <a:t>LEARNING FOCUS 2:</a:t>
            </a:r>
            <a:r>
              <a:rPr lang="en-US" sz="2800" u="sng" dirty="0">
                <a:solidFill>
                  <a:srgbClr val="0D78CA"/>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latin typeface="Calibri" panose="020F0502020204030204" pitchFamily="34" charset="0"/>
                <a:ea typeface="Calibri" panose="020F0502020204030204" pitchFamily="34" charset="0"/>
                <a:cs typeface="Times New Roman" panose="02020603050405020304" pitchFamily="18" charset="0"/>
              </a:rPr>
              <a:t>Sin and Examination of Conscience.</a:t>
            </a:r>
          </a:p>
          <a:p>
            <a:pPr marL="1771650" indent="-1771650">
              <a:spcAft>
                <a:spcPts val="0"/>
              </a:spcAft>
            </a:pPr>
            <a:endParaRPr lang="en-US" sz="2400" u="sng" dirty="0">
              <a:latin typeface="Calibri" panose="020F0502020204030204" pitchFamily="34" charset="0"/>
              <a:ea typeface="Calibri" panose="020F0502020204030204" pitchFamily="34" charset="0"/>
              <a:cs typeface="Times New Roman" panose="02020603050405020304" pitchFamily="18" charset="0"/>
            </a:endParaRPr>
          </a:p>
          <a:p>
            <a:pPr marL="1771650" indent="-1771650">
              <a:spcAft>
                <a:spcPts val="0"/>
              </a:spcAft>
            </a:pPr>
            <a:r>
              <a:rPr lang="en-US" dirty="0"/>
              <a:t>I can use a developing religious vocabulary</a:t>
            </a:r>
            <a:r>
              <a:rPr lang="en-US" b="1" dirty="0"/>
              <a:t> </a:t>
            </a:r>
            <a:r>
              <a:rPr lang="en-US" dirty="0"/>
              <a:t>to </a:t>
            </a:r>
            <a:r>
              <a:rPr lang="en-US" b="1" dirty="0"/>
              <a:t>describe </a:t>
            </a:r>
            <a:r>
              <a:rPr lang="en-US" dirty="0"/>
              <a:t>some religious actions and symbols used in the Sacrament of Reconciliation.                                                </a:t>
            </a:r>
          </a:p>
          <a:p>
            <a:pPr marL="1771650" indent="-1771650">
              <a:spcAft>
                <a:spcPts val="0"/>
              </a:spcAft>
            </a:pPr>
            <a:r>
              <a:rPr lang="en-US" dirty="0"/>
              <a:t>I can use religious words and phrases to </a:t>
            </a:r>
            <a:r>
              <a:rPr lang="en-US" b="1" dirty="0"/>
              <a:t>give reasons </a:t>
            </a:r>
            <a:r>
              <a:rPr lang="en-US" dirty="0"/>
              <a:t>for some religious actions and symbols used in the Sacrament of Reconciliation.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B7B81C1-0C49-0447-BD27-16F71203C479}"/>
              </a:ext>
            </a:extLst>
          </p:cNvPr>
          <p:cNvSpPr/>
          <p:nvPr/>
        </p:nvSpPr>
        <p:spPr>
          <a:xfrm>
            <a:off x="2537631" y="2967335"/>
            <a:ext cx="406874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What is a sin?</a:t>
            </a:r>
          </a:p>
        </p:txBody>
      </p:sp>
    </p:spTree>
    <p:extLst>
      <p:ext uri="{BB962C8B-B14F-4D97-AF65-F5344CB8AC3E}">
        <p14:creationId xmlns:p14="http://schemas.microsoft.com/office/powerpoint/2010/main" val="2466593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836712"/>
            <a:ext cx="7920880" cy="5078313"/>
          </a:xfrm>
          <a:prstGeom prst="rect">
            <a:avLst/>
          </a:prstGeom>
        </p:spPr>
        <p:txBody>
          <a:bodyPr wrap="square">
            <a:spAutoFit/>
          </a:bodyPr>
          <a:lstStyle/>
          <a:p>
            <a:r>
              <a:rPr lang="en-GB" sz="3600" dirty="0">
                <a:solidFill>
                  <a:schemeClr val="tx2"/>
                </a:solidFill>
              </a:rPr>
              <a:t>People get lost when they deliberately do something wrong, hurting others, themselves or the world they live in. That is what is called ‘sin’. It is anything deliberately chosen – to think, say or do. It is also anything you choose do or not do that spoils or breaks the friendship with God and with other people. Sin is anything which breaks bridges of love.</a:t>
            </a:r>
          </a:p>
        </p:txBody>
      </p:sp>
    </p:spTree>
    <p:extLst>
      <p:ext uri="{BB962C8B-B14F-4D97-AF65-F5344CB8AC3E}">
        <p14:creationId xmlns:p14="http://schemas.microsoft.com/office/powerpoint/2010/main" val="365086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3069" y="-39067"/>
            <a:ext cx="5516314" cy="6990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89401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082" y="-418583"/>
            <a:ext cx="10279187" cy="7634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
        <p:nvSpPr>
          <p:cNvPr id="2" name="TextBox 1"/>
          <p:cNvSpPr txBox="1"/>
          <p:nvPr/>
        </p:nvSpPr>
        <p:spPr>
          <a:xfrm>
            <a:off x="774703" y="492424"/>
            <a:ext cx="3696036" cy="1607491"/>
          </a:xfrm>
          <a:prstGeom prst="rect">
            <a:avLst/>
          </a:prstGeom>
          <a:noFill/>
        </p:spPr>
        <p:txBody>
          <a:bodyPr wrap="square" rtlCol="0">
            <a:spAutoFit/>
          </a:bodyPr>
          <a:lstStyle/>
          <a:p>
            <a:r>
              <a:rPr lang="en-GB" sz="1969" b="1" dirty="0">
                <a:latin typeface="Century Gothic" pitchFamily="34" charset="0"/>
              </a:rPr>
              <a:t>When Jesus was teaching, someone came up to him and asked him what he thought was the greatest commandment of all. </a:t>
            </a:r>
          </a:p>
        </p:txBody>
      </p:sp>
      <p:sp>
        <p:nvSpPr>
          <p:cNvPr id="3" name="TextBox 2"/>
          <p:cNvSpPr txBox="1"/>
          <p:nvPr/>
        </p:nvSpPr>
        <p:spPr>
          <a:xfrm>
            <a:off x="4950709" y="1678437"/>
            <a:ext cx="3266696" cy="351956"/>
          </a:xfrm>
          <a:prstGeom prst="rect">
            <a:avLst/>
          </a:prstGeom>
          <a:noFill/>
        </p:spPr>
        <p:txBody>
          <a:bodyPr wrap="square" rtlCol="0">
            <a:spAutoFit/>
          </a:bodyPr>
          <a:lstStyle/>
          <a:p>
            <a:endParaRPr lang="en-GB" sz="1687" dirty="0">
              <a:latin typeface="Century Gothic" pitchFamily="34" charset="0"/>
            </a:endParaRPr>
          </a:p>
        </p:txBody>
      </p:sp>
      <p:sp>
        <p:nvSpPr>
          <p:cNvPr id="4" name="TextBox 3"/>
          <p:cNvSpPr txBox="1"/>
          <p:nvPr/>
        </p:nvSpPr>
        <p:spPr>
          <a:xfrm>
            <a:off x="5331459" y="5707378"/>
            <a:ext cx="3037838" cy="525016"/>
          </a:xfrm>
          <a:prstGeom prst="rect">
            <a:avLst/>
          </a:prstGeom>
          <a:noFill/>
        </p:spPr>
        <p:txBody>
          <a:bodyPr wrap="square" rtlCol="0">
            <a:spAutoFit/>
          </a:bodyPr>
          <a:lstStyle/>
          <a:p>
            <a:pPr algn="r"/>
            <a:r>
              <a:rPr lang="en-GB" sz="1406" b="1" dirty="0">
                <a:latin typeface="Century Gothic" pitchFamily="34" charset="0"/>
              </a:rPr>
              <a:t>Based on Mark 12: 30-31</a:t>
            </a:r>
          </a:p>
          <a:p>
            <a:pPr algn="r"/>
            <a:r>
              <a:rPr lang="en-GB" sz="1406" b="1" dirty="0">
                <a:latin typeface="Century Gothic" pitchFamily="34" charset="0"/>
              </a:rPr>
              <a:t>(Come and See)</a:t>
            </a:r>
          </a:p>
        </p:txBody>
      </p:sp>
      <p:sp>
        <p:nvSpPr>
          <p:cNvPr id="6" name="Rectangle 5"/>
          <p:cNvSpPr/>
          <p:nvPr/>
        </p:nvSpPr>
        <p:spPr>
          <a:xfrm>
            <a:off x="774703" y="2365757"/>
            <a:ext cx="3696036" cy="395365"/>
          </a:xfrm>
          <a:prstGeom prst="rect">
            <a:avLst/>
          </a:prstGeom>
        </p:spPr>
        <p:txBody>
          <a:bodyPr wrap="square">
            <a:spAutoFit/>
          </a:bodyPr>
          <a:lstStyle/>
          <a:p>
            <a:r>
              <a:rPr lang="en-GB" sz="1969" b="1" dirty="0">
                <a:latin typeface="Century Gothic" pitchFamily="34" charset="0"/>
              </a:rPr>
              <a:t>This is what Jesus replied:</a:t>
            </a:r>
          </a:p>
        </p:txBody>
      </p:sp>
      <p:sp>
        <p:nvSpPr>
          <p:cNvPr id="7" name="Rectangle 6"/>
          <p:cNvSpPr/>
          <p:nvPr/>
        </p:nvSpPr>
        <p:spPr>
          <a:xfrm>
            <a:off x="774703" y="3023955"/>
            <a:ext cx="3696036" cy="1607491"/>
          </a:xfrm>
          <a:prstGeom prst="rect">
            <a:avLst/>
          </a:prstGeom>
        </p:spPr>
        <p:txBody>
          <a:bodyPr wrap="square">
            <a:spAutoFit/>
          </a:bodyPr>
          <a:lstStyle/>
          <a:p>
            <a:r>
              <a:rPr lang="en-GB" sz="1969" b="1" dirty="0">
                <a:latin typeface="Century Gothic" pitchFamily="34" charset="0"/>
              </a:rPr>
              <a:t>‘You must love the Lord your God with all your heart, with all your soul, and with all your mind, and with all your strength.”</a:t>
            </a:r>
          </a:p>
        </p:txBody>
      </p:sp>
      <p:sp>
        <p:nvSpPr>
          <p:cNvPr id="8" name="Rectangle 7"/>
          <p:cNvSpPr/>
          <p:nvPr/>
        </p:nvSpPr>
        <p:spPr>
          <a:xfrm>
            <a:off x="774703" y="4947919"/>
            <a:ext cx="3696036" cy="698396"/>
          </a:xfrm>
          <a:prstGeom prst="rect">
            <a:avLst/>
          </a:prstGeom>
        </p:spPr>
        <p:txBody>
          <a:bodyPr wrap="square">
            <a:spAutoFit/>
          </a:bodyPr>
          <a:lstStyle/>
          <a:p>
            <a:r>
              <a:rPr lang="en-GB" sz="1969" b="1" dirty="0">
                <a:latin typeface="Century Gothic" pitchFamily="34" charset="0"/>
              </a:rPr>
              <a:t>The second most important commandment is this:</a:t>
            </a:r>
          </a:p>
        </p:txBody>
      </p:sp>
      <p:sp>
        <p:nvSpPr>
          <p:cNvPr id="9" name="Rectangle 8"/>
          <p:cNvSpPr/>
          <p:nvPr/>
        </p:nvSpPr>
        <p:spPr>
          <a:xfrm>
            <a:off x="4825153" y="492424"/>
            <a:ext cx="3544144" cy="1304460"/>
          </a:xfrm>
          <a:prstGeom prst="rect">
            <a:avLst/>
          </a:prstGeom>
        </p:spPr>
        <p:txBody>
          <a:bodyPr wrap="square">
            <a:spAutoFit/>
          </a:bodyPr>
          <a:lstStyle/>
          <a:p>
            <a:r>
              <a:rPr lang="en-GB" sz="1969" b="1" dirty="0">
                <a:latin typeface="Century Gothic" pitchFamily="34" charset="0"/>
              </a:rPr>
              <a:t>“Love your neighbour as yourself. There is no other commandment more important than these two.’</a:t>
            </a:r>
          </a:p>
        </p:txBody>
      </p:sp>
      <p:pic>
        <p:nvPicPr>
          <p:cNvPr id="10" name="Picture 9" descr="God's Story 3 - Pg 83d.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7676" y="1960712"/>
            <a:ext cx="2987207" cy="359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0226360"/>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8000"/>
                            </p:stCondLst>
                            <p:childTnLst>
                              <p:par>
                                <p:cTn id="21" presetID="10" presetClass="entr" presetSubtype="0"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97" y="0"/>
            <a:ext cx="5357813" cy="6791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
        <p:nvSpPr>
          <p:cNvPr id="2" name="Rectangle 1">
            <a:extLst>
              <a:ext uri="{FF2B5EF4-FFF2-40B4-BE49-F238E27FC236}">
                <a16:creationId xmlns:a16="http://schemas.microsoft.com/office/drawing/2014/main" id="{BC68BCB9-7979-8148-B4F1-5B96329518AB}"/>
              </a:ext>
            </a:extLst>
          </p:cNvPr>
          <p:cNvSpPr/>
          <p:nvPr/>
        </p:nvSpPr>
        <p:spPr>
          <a:xfrm>
            <a:off x="2456121" y="568888"/>
            <a:ext cx="6687879" cy="4770537"/>
          </a:xfrm>
          <a:prstGeom prst="rect">
            <a:avLst/>
          </a:prstGeom>
          <a:solidFill>
            <a:schemeClr val="bg1"/>
          </a:solidFill>
        </p:spPr>
        <p:txBody>
          <a:bodyPr wrap="square">
            <a:spAutoFit/>
          </a:bodyPr>
          <a:lstStyle/>
          <a:p>
            <a:pPr>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SOME KEY QUESTIONS TO THINK ABOUT:</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does “examine your conscience” mean?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When is it good to think about it?  What will it lead us to do?</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Which is easier – to love God or to love your neighbour?  Is there a difference?</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Why do you think love of God and love of our neighbour is so important?</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would be another commandment?</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How would you define ‘sin’?</a:t>
            </a:r>
          </a:p>
        </p:txBody>
      </p:sp>
    </p:spTree>
    <p:extLst>
      <p:ext uri="{BB962C8B-B14F-4D97-AF65-F5344CB8AC3E}">
        <p14:creationId xmlns:p14="http://schemas.microsoft.com/office/powerpoint/2010/main" val="2957295437"/>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649" y="548680"/>
            <a:ext cx="8653823" cy="5262979"/>
          </a:xfrm>
          <a:prstGeom prst="rect">
            <a:avLst/>
          </a:prstGeom>
        </p:spPr>
        <p:txBody>
          <a:bodyPr wrap="square">
            <a:spAutoFit/>
          </a:bodyPr>
          <a:lstStyle/>
          <a:p>
            <a:r>
              <a:rPr lang="en-GB" sz="2400" dirty="0"/>
              <a:t>Christians try to build bridges towards one another every day. They ‘examine their consciences’ to see how they have kept these two commandments. </a:t>
            </a:r>
          </a:p>
          <a:p>
            <a:r>
              <a:rPr lang="en-GB" sz="2400" dirty="0"/>
              <a:t>Our </a:t>
            </a:r>
            <a:r>
              <a:rPr lang="en-GB" sz="2400" b="1" u="sng" dirty="0"/>
              <a:t>conscience</a:t>
            </a:r>
            <a:r>
              <a:rPr lang="en-GB" sz="2400" dirty="0"/>
              <a:t> is like a voice or feeling inside us. This is the Holy Spirit helping us to respond to God. If we pay attention to the Holy Spirit, it will help us to know if something is good or bad. It is good to think every evening, before you go to bed, about how you have built bridges of love and friendship or, perhaps, broken them through sin. </a:t>
            </a:r>
          </a:p>
          <a:p>
            <a:r>
              <a:rPr lang="en-GB" sz="2400" dirty="0"/>
              <a:t>We remember if we have done something that hurt someone else or if someone else has hurt us. We can thank God for all the good and say sorry for the bad and know that God, like the good shepherd, cares about us and loves us. We also must try to forgive those who have hurt us.</a:t>
            </a:r>
          </a:p>
        </p:txBody>
      </p:sp>
    </p:spTree>
    <p:extLst>
      <p:ext uri="{BB962C8B-B14F-4D97-AF65-F5344CB8AC3E}">
        <p14:creationId xmlns:p14="http://schemas.microsoft.com/office/powerpoint/2010/main" val="857963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3311F7-5A35-6E4F-B89A-274A7FEDE621}"/>
              </a:ext>
            </a:extLst>
          </p:cNvPr>
          <p:cNvSpPr/>
          <p:nvPr/>
        </p:nvSpPr>
        <p:spPr>
          <a:xfrm>
            <a:off x="550580" y="500581"/>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3" name="Rectangle 2">
            <a:extLst>
              <a:ext uri="{FF2B5EF4-FFF2-40B4-BE49-F238E27FC236}">
                <a16:creationId xmlns:a16="http://schemas.microsoft.com/office/drawing/2014/main" id="{8BF98C82-E8EA-8D4D-B9F6-5BD08FBC2624}"/>
              </a:ext>
            </a:extLst>
          </p:cNvPr>
          <p:cNvSpPr/>
          <p:nvPr/>
        </p:nvSpPr>
        <p:spPr>
          <a:xfrm>
            <a:off x="274320" y="1423911"/>
            <a:ext cx="8357616" cy="4893647"/>
          </a:xfrm>
          <a:prstGeom prst="rect">
            <a:avLst/>
          </a:prstGeom>
        </p:spPr>
        <p:txBody>
          <a:bodyPr wrap="square">
            <a:spAutoFit/>
          </a:bodyPr>
          <a:lstStyle/>
          <a:p>
            <a:pPr marL="342900" lvl="0" indent="-342900">
              <a:spcAft>
                <a:spcPts val="0"/>
              </a:spcAft>
              <a:buClr>
                <a:srgbClr val="92D050"/>
              </a:buClr>
              <a:buSzPts val="1400"/>
              <a:buFont typeface="Wingdings 3" pitchFamily="2" charset="2"/>
              <a:buChar char=""/>
            </a:pPr>
            <a:r>
              <a:rPr lang="en-GB" sz="2400" b="1" dirty="0">
                <a:latin typeface="Calibri" panose="020F0502020204030204" pitchFamily="34" charset="0"/>
                <a:ea typeface="Calibri" panose="020F0502020204030204" pitchFamily="34" charset="0"/>
                <a:cs typeface="Times New Roman" panose="02020603050405020304" pitchFamily="18" charset="0"/>
              </a:rPr>
              <a:t>Think</a:t>
            </a:r>
            <a:r>
              <a:rPr lang="en-GB" sz="2400" dirty="0">
                <a:latin typeface="Calibri" panose="020F0502020204030204" pitchFamily="34" charset="0"/>
                <a:ea typeface="Calibri" panose="020F0502020204030204" pitchFamily="34" charset="0"/>
                <a:cs typeface="Times New Roman" panose="02020603050405020304" pitchFamily="18" charset="0"/>
              </a:rPr>
              <a:t> about the ways in which God’s law of love can be broken – thinking, saying or doing anything that spoils or breaks friendship with God or with other people.  It is also choosing not to do something which again results in breaking friendship with God and other people.  </a:t>
            </a:r>
          </a:p>
          <a:p>
            <a:pPr marL="342900" lvl="0" indent="-342900">
              <a:spcAft>
                <a:spcPts val="0"/>
              </a:spcAft>
              <a:buClr>
                <a:srgbClr val="92D050"/>
              </a:buClr>
              <a:buSzPts val="1400"/>
              <a:buFont typeface="Wingdings 3" pitchFamily="2" charset="2"/>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92D050"/>
              </a:buClr>
              <a:buSzPts val="1400"/>
              <a:buFont typeface="Wingdings 3"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Using  the title ‘Building Bridges’ </a:t>
            </a:r>
            <a:r>
              <a:rPr lang="en-GB" sz="2400" b="1" dirty="0">
                <a:latin typeface="Calibri" panose="020F0502020204030204" pitchFamily="34" charset="0"/>
                <a:ea typeface="Calibri" panose="020F0502020204030204" pitchFamily="34" charset="0"/>
                <a:cs typeface="Times New Roman" panose="02020603050405020304" pitchFamily="18" charset="0"/>
              </a:rPr>
              <a:t>write a short story</a:t>
            </a:r>
            <a:r>
              <a:rPr lang="en-GB" sz="2400" dirty="0">
                <a:latin typeface="Calibri" panose="020F0502020204030204" pitchFamily="34" charset="0"/>
                <a:ea typeface="Calibri" panose="020F0502020204030204" pitchFamily="34" charset="0"/>
                <a:cs typeface="Times New Roman" panose="02020603050405020304" pitchFamily="18" charset="0"/>
              </a:rPr>
              <a:t>/account to show a time when a bridge of friendship was broken and how it was rebuilt through good action and kindness. </a:t>
            </a:r>
          </a:p>
          <a:p>
            <a:pPr marL="342900" lvl="0" indent="-342900">
              <a:spcAft>
                <a:spcPts val="0"/>
              </a:spcAft>
              <a:buClr>
                <a:srgbClr val="92D050"/>
              </a:buClr>
              <a:buSzPts val="1400"/>
              <a:buFont typeface="Wingdings 3" pitchFamily="2" charset="2"/>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92D050"/>
              </a:buClr>
              <a:buSzPts val="1400"/>
              <a:buFont typeface="Wingdings 3"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Try to give examples and make links to relevant Scripture.</a:t>
            </a:r>
          </a:p>
          <a:p>
            <a:pPr marL="342900" lvl="0" indent="-342900">
              <a:spcAft>
                <a:spcPts val="0"/>
              </a:spcAft>
              <a:buClr>
                <a:srgbClr val="92D050"/>
              </a:buClr>
              <a:buSzPts val="1400"/>
              <a:buFont typeface="Wingdings 3" pitchFamily="2" charset="2"/>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92D050"/>
              </a:buClr>
              <a:buSzPts val="1400"/>
              <a:buFont typeface="Wingdings 3" pitchFamily="2"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You make a film of your story or draw it as a storyboard. </a:t>
            </a:r>
          </a:p>
        </p:txBody>
      </p:sp>
    </p:spTree>
    <p:extLst>
      <p:ext uri="{BB962C8B-B14F-4D97-AF65-F5344CB8AC3E}">
        <p14:creationId xmlns:p14="http://schemas.microsoft.com/office/powerpoint/2010/main" val="315584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80B973-5649-BA44-8BCC-1F8F04893AD6}"/>
              </a:ext>
            </a:extLst>
          </p:cNvPr>
          <p:cNvSpPr/>
          <p:nvPr/>
        </p:nvSpPr>
        <p:spPr>
          <a:xfrm>
            <a:off x="427712" y="63515"/>
            <a:ext cx="8386601" cy="1828706"/>
          </a:xfrm>
          <a:prstGeom prst="rect">
            <a:avLst/>
          </a:prstGeom>
        </p:spPr>
        <p:txBody>
          <a:bodyPr wrap="square">
            <a:spAutoFit/>
          </a:bodyPr>
          <a:lstStyle/>
          <a:p>
            <a:pPr marL="57150">
              <a:spcBef>
                <a:spcPts val="55"/>
              </a:spcBef>
              <a:spcAft>
                <a:spcPts val="0"/>
              </a:spcAft>
            </a:pPr>
            <a:r>
              <a:rPr lang="en-US" sz="24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LEARNING</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400" b="1" u="sng" spc="4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F</a:t>
            </a:r>
            <a:r>
              <a:rPr lang="en-US" sz="24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OCU</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S</a:t>
            </a:r>
            <a:r>
              <a:rPr lang="en-US" sz="2400" b="1" u="sng" spc="50"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3: </a:t>
            </a:r>
            <a:r>
              <a:rPr lang="en-US" sz="2000" u="sng" dirty="0">
                <a:latin typeface="Calibri" panose="020F0502020204030204" pitchFamily="34" charset="0"/>
                <a:ea typeface="Calibri" panose="020F0502020204030204" pitchFamily="34" charset="0"/>
                <a:cs typeface="Times New Roman" panose="02020603050405020304" pitchFamily="18" charset="0"/>
              </a:rPr>
              <a:t>The Sacrament of Reconciliation: contrition.</a:t>
            </a:r>
          </a:p>
          <a:p>
            <a:pPr marL="1771650" indent="-1771650">
              <a:spcAft>
                <a:spcPts val="0"/>
              </a:spcAft>
            </a:pPr>
            <a:r>
              <a:rPr lang="en-US" dirty="0"/>
              <a:t>I can use a developing religious vocabulary</a:t>
            </a:r>
            <a:r>
              <a:rPr lang="en-US" b="1" dirty="0"/>
              <a:t> </a:t>
            </a:r>
            <a:r>
              <a:rPr lang="en-US" dirty="0"/>
              <a:t>to </a:t>
            </a:r>
            <a:r>
              <a:rPr lang="en-US" b="1" dirty="0"/>
              <a:t>describe </a:t>
            </a:r>
            <a:r>
              <a:rPr lang="en-US" dirty="0"/>
              <a:t>some religious actions and symbols used in the Sacrament of Reconciliation.                                                </a:t>
            </a:r>
          </a:p>
          <a:p>
            <a:pPr marL="1771650" indent="-1771650">
              <a:spcAft>
                <a:spcPts val="0"/>
              </a:spcAft>
            </a:pPr>
            <a:r>
              <a:rPr lang="en-US" dirty="0"/>
              <a:t>I can use religious words and phrases to </a:t>
            </a:r>
            <a:r>
              <a:rPr lang="en-US" b="1" dirty="0"/>
              <a:t>give reasons </a:t>
            </a:r>
            <a:r>
              <a:rPr lang="en-US" dirty="0"/>
              <a:t>for some religious actions and symbols used in the Sacrament of Reconciliation.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57150">
              <a:spcBef>
                <a:spcPts val="55"/>
              </a:spcBef>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FDC4D8F-7263-7841-862B-298F938193E4}"/>
              </a:ext>
            </a:extLst>
          </p:cNvPr>
          <p:cNvSpPr/>
          <p:nvPr/>
        </p:nvSpPr>
        <p:spPr>
          <a:xfrm>
            <a:off x="464791" y="3088639"/>
            <a:ext cx="8349522" cy="3416320"/>
          </a:xfrm>
          <a:prstGeom prst="rect">
            <a:avLst/>
          </a:prstGeom>
          <a:solidFill>
            <a:srgbClr val="9BBB59">
              <a:lumMod val="40000"/>
              <a:lumOff val="60000"/>
            </a:srgbClr>
          </a:solid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penitent (person confessing his/her sins), takes time to examine their conscience (life).  This means to think about the times they have not followed Jesus’ way of love and kindness.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priest welcomes the penitent, and they both make the Sign of the Cross.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penitent confesses (tells the priest his/her sins).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priest talks kindly to them and encourages them to do or say something to make up for what they have done wrong.  This is called a penance.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person then prays an act of sorrow, which includes the promise to try not to do the same again.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priest says the words of forgiveness and absolution.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The person leaves the priest and prays and thanks God for forgiving them and completes the penance the priest has asked them to do.</a:t>
            </a:r>
          </a:p>
        </p:txBody>
      </p:sp>
      <p:sp>
        <p:nvSpPr>
          <p:cNvPr id="7" name="Rectangle 6">
            <a:extLst>
              <a:ext uri="{FF2B5EF4-FFF2-40B4-BE49-F238E27FC236}">
                <a16:creationId xmlns:a16="http://schemas.microsoft.com/office/drawing/2014/main" id="{2331EBE1-A728-5B4B-9C89-9D17CA911228}"/>
              </a:ext>
            </a:extLst>
          </p:cNvPr>
          <p:cNvSpPr/>
          <p:nvPr/>
        </p:nvSpPr>
        <p:spPr>
          <a:xfrm>
            <a:off x="257597" y="1544308"/>
            <a:ext cx="8209244"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accent4"/>
                </a:solidFill>
                <a:effectLst/>
              </a:rPr>
              <a:t>Do you remember the </a:t>
            </a:r>
          </a:p>
          <a:p>
            <a:pPr algn="ctr"/>
            <a:r>
              <a:rPr lang="en-US" sz="4400" b="1" cap="none" spc="0" dirty="0">
                <a:ln/>
                <a:solidFill>
                  <a:schemeClr val="accent4"/>
                </a:solidFill>
                <a:effectLst/>
              </a:rPr>
              <a:t>Stages of Reconciliation? </a:t>
            </a:r>
          </a:p>
        </p:txBody>
      </p:sp>
    </p:spTree>
    <p:extLst>
      <p:ext uri="{BB962C8B-B14F-4D97-AF65-F5344CB8AC3E}">
        <p14:creationId xmlns:p14="http://schemas.microsoft.com/office/powerpoint/2010/main" val="400798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648D1-19D3-D04E-A7E8-A2CF672352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476" y="475488"/>
            <a:ext cx="4033843" cy="6053328"/>
          </a:xfrm>
          <a:prstGeom prst="rect">
            <a:avLst/>
          </a:prstGeom>
        </p:spPr>
      </p:pic>
      <p:sp>
        <p:nvSpPr>
          <p:cNvPr id="3" name="Rectangle 2">
            <a:extLst>
              <a:ext uri="{FF2B5EF4-FFF2-40B4-BE49-F238E27FC236}">
                <a16:creationId xmlns:a16="http://schemas.microsoft.com/office/drawing/2014/main" id="{F6FA874D-C264-FF4D-9E8C-4BF5D46AAA9B}"/>
              </a:ext>
            </a:extLst>
          </p:cNvPr>
          <p:cNvSpPr/>
          <p:nvPr/>
        </p:nvSpPr>
        <p:spPr>
          <a:xfrm>
            <a:off x="4864608" y="316664"/>
            <a:ext cx="3694176" cy="6370975"/>
          </a:xfrm>
          <a:prstGeom prst="rect">
            <a:avLst/>
          </a:prstGeom>
          <a:solidFill>
            <a:schemeClr val="accent2">
              <a:lumMod val="40000"/>
              <a:lumOff val="60000"/>
            </a:schemeClr>
          </a:solidFill>
        </p:spPr>
        <p:txBody>
          <a:bodyPr wrap="square">
            <a:spAutoFit/>
          </a:bodyPr>
          <a:lstStyle/>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 Sacrament of Reconciliation is also called Confession, Penance and Sacrament of Forgiveness.  This Sacrament has been given to us to confess or acknowledge our sins, seek forgiveness and be reconciled to God and one another.  </a:t>
            </a:r>
            <a:r>
              <a:rPr lang="en-US" sz="2400" b="1" dirty="0">
                <a:latin typeface="Calibri" panose="020F0502020204030204" pitchFamily="34" charset="0"/>
                <a:ea typeface="Calibri" panose="020F0502020204030204" pitchFamily="34" charset="0"/>
                <a:cs typeface="Times New Roman" panose="02020603050405020304" pitchFamily="18" charset="0"/>
              </a:rPr>
              <a:t>It is like a bridge.  </a:t>
            </a:r>
            <a:r>
              <a:rPr lang="en-US" sz="2400" dirty="0">
                <a:latin typeface="Calibri" panose="020F0502020204030204" pitchFamily="34" charset="0"/>
                <a:ea typeface="Calibri" panose="020F0502020204030204" pitchFamily="34" charset="0"/>
                <a:cs typeface="Times New Roman" panose="02020603050405020304" pitchFamily="18" charset="0"/>
              </a:rPr>
              <a:t>It helps Christians to live as followers of Jesus, knowing that forgiveness leads to joy and peace.  In this sacrament, those receiving it may be sure of the love and mercy of God.</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83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31DEC-0E47-2546-A29F-6CA20453E0E5}"/>
              </a:ext>
            </a:extLst>
          </p:cNvPr>
          <p:cNvSpPr/>
          <p:nvPr/>
        </p:nvSpPr>
        <p:spPr>
          <a:xfrm>
            <a:off x="189782" y="635191"/>
            <a:ext cx="8798943" cy="5201424"/>
          </a:xfrm>
          <a:prstGeom prst="rect">
            <a:avLst/>
          </a:prstGeom>
        </p:spPr>
        <p:txBody>
          <a:bodyPr wrap="square">
            <a:spAutoFit/>
          </a:bodyPr>
          <a:lstStyle/>
          <a:p>
            <a:pPr>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Word of God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St. Paul in his letter to the Ephesians, wrote: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“But now in Christ Jesus, you that used to be so far apart from us have been brought very close, by the blood of Christ.  For he is the peace between us, and has made the two into one and broken down the barrier which used to keep them apart, actually destroying in his own person the hostility caused by the rules and decrees of the Law.” Ephesians 2:14-15</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How can the example of Christ bring people closer together?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How does his example of making peace help you?</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Catechism of the Catholic Church</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“It is called the Sacrament of Reconciliation, because it imparts to the sinner the love of God who reconciles: ‘Be reconciled to God’.  He who lives by God’s merciful love is ready to respond to the Lord’s call: ‘Go; first be reconciled to your brother’...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Indeed the Sacrament of Reconciliation with God brings about a true ‘spiritual resurrection’, restoration of the dignity and blessings of the life of the children of God, of which the most precious is friendship with God.”  CCC1424, 1468</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043E636-D5C3-CC4F-A208-C473E2827D38}"/>
              </a:ext>
            </a:extLst>
          </p:cNvPr>
          <p:cNvSpPr txBox="1"/>
          <p:nvPr/>
        </p:nvSpPr>
        <p:spPr>
          <a:xfrm>
            <a:off x="5262112" y="265859"/>
            <a:ext cx="2984741" cy="369332"/>
          </a:xfrm>
          <a:prstGeom prst="rect">
            <a:avLst/>
          </a:prstGeom>
          <a:solidFill>
            <a:schemeClr val="accent2">
              <a:lumMod val="40000"/>
              <a:lumOff val="60000"/>
            </a:schemeClr>
          </a:solidFill>
        </p:spPr>
        <p:txBody>
          <a:bodyPr wrap="square" rtlCol="0">
            <a:spAutoFit/>
          </a:bodyPr>
          <a:lstStyle/>
          <a:p>
            <a:r>
              <a:rPr lang="en-US" dirty="0"/>
              <a:t>Background notes for parents</a:t>
            </a:r>
          </a:p>
        </p:txBody>
      </p:sp>
    </p:spTree>
    <p:extLst>
      <p:ext uri="{BB962C8B-B14F-4D97-AF65-F5344CB8AC3E}">
        <p14:creationId xmlns:p14="http://schemas.microsoft.com/office/powerpoint/2010/main" val="379635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2AF2F-7CB4-634A-A678-8A2CCC1E6A3F}"/>
              </a:ext>
            </a:extLst>
          </p:cNvPr>
          <p:cNvSpPr/>
          <p:nvPr/>
        </p:nvSpPr>
        <p:spPr>
          <a:xfrm>
            <a:off x="621792" y="751576"/>
            <a:ext cx="8119872" cy="3785652"/>
          </a:xfrm>
          <a:prstGeom prst="rect">
            <a:avLst/>
          </a:prstGeom>
          <a:solidFill>
            <a:schemeClr val="accent4">
              <a:lumMod val="40000"/>
              <a:lumOff val="60000"/>
            </a:schemeClr>
          </a:solidFill>
        </p:spPr>
        <p:txBody>
          <a:bodyPr wrap="square">
            <a:spAutoFit/>
          </a:bodyPr>
          <a:lstStyle/>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 most important thing that people preparing to receive the Sacrament of Reconciliation need is to be sorry for their sins.  There is a special word for this – ‘contrition’.  </a:t>
            </a:r>
          </a:p>
          <a:p>
            <a:pPr>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When you have had a quarrel with someone, you can never make up unless you are really and truly sorry – that is, if you have contrition.  It about </a:t>
            </a:r>
            <a:r>
              <a:rPr lang="en-US" sz="2400" dirty="0" err="1">
                <a:latin typeface="Calibri" panose="020F0502020204030204" pitchFamily="34" charset="0"/>
                <a:ea typeface="Calibri" panose="020F0502020204030204" pitchFamily="34" charset="0"/>
                <a:cs typeface="Times New Roman" panose="02020603050405020304" pitchFamily="18" charset="0"/>
              </a:rPr>
              <a:t>realising</a:t>
            </a:r>
            <a:r>
              <a:rPr lang="en-US" sz="2400" dirty="0">
                <a:latin typeface="Calibri" panose="020F0502020204030204" pitchFamily="34" charset="0"/>
                <a:ea typeface="Calibri" panose="020F0502020204030204" pitchFamily="34" charset="0"/>
                <a:cs typeface="Times New Roman" panose="02020603050405020304" pitchFamily="18" charset="0"/>
              </a:rPr>
              <a:t> the consequences of what you have done, the hurt you have caused to others, as well as to yourself.  When you have contrition, you will try very hard not to sin again and there will be peace in your heart.  </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5185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3069" y="-39067"/>
            <a:ext cx="5516314" cy="6990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
        <p:nvSpPr>
          <p:cNvPr id="2" name="Rectangle 1">
            <a:extLst>
              <a:ext uri="{FF2B5EF4-FFF2-40B4-BE49-F238E27FC236}">
                <a16:creationId xmlns:a16="http://schemas.microsoft.com/office/drawing/2014/main" id="{27814BF2-B322-8343-BCB4-05B69265A0F1}"/>
              </a:ext>
            </a:extLst>
          </p:cNvPr>
          <p:cNvSpPr/>
          <p:nvPr/>
        </p:nvSpPr>
        <p:spPr>
          <a:xfrm>
            <a:off x="347472" y="561124"/>
            <a:ext cx="3485597" cy="3539430"/>
          </a:xfrm>
          <a:prstGeom prst="rect">
            <a:avLst/>
          </a:prstGeom>
        </p:spPr>
        <p:txBody>
          <a:bodyPr wrap="square">
            <a:spAutoFit/>
          </a:bodyPr>
          <a:lstStyle/>
          <a:p>
            <a:pPr>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God expects us to build bridges with our family and friends before we can take our place in church.  Listen to what Jesus says in Matthew’s Gospel:</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069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249" y="-418584"/>
            <a:ext cx="10279187" cy="7634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
        <p:nvSpPr>
          <p:cNvPr id="2" name="TextBox 1"/>
          <p:cNvSpPr txBox="1"/>
          <p:nvPr/>
        </p:nvSpPr>
        <p:spPr>
          <a:xfrm>
            <a:off x="4926414" y="1099991"/>
            <a:ext cx="3389563" cy="3425681"/>
          </a:xfrm>
          <a:prstGeom prst="rect">
            <a:avLst/>
          </a:prstGeom>
          <a:noFill/>
        </p:spPr>
        <p:txBody>
          <a:bodyPr wrap="square" rtlCol="0">
            <a:spAutoFit/>
          </a:bodyPr>
          <a:lstStyle/>
          <a:p>
            <a:r>
              <a:rPr lang="en-GB" sz="1969" dirty="0">
                <a:latin typeface="Century Gothic" pitchFamily="34" charset="0"/>
              </a:rPr>
              <a:t>So if you are about to offer your gift to God at the altar and there you remember that another has something against</a:t>
            </a:r>
          </a:p>
          <a:p>
            <a:r>
              <a:rPr lang="en-GB" sz="1969" dirty="0">
                <a:latin typeface="Century Gothic" pitchFamily="34" charset="0"/>
              </a:rPr>
              <a:t>you, leave your gift there in front of the altar, go at once and make peace with that person, and then come back and offer your gift to God.</a:t>
            </a:r>
          </a:p>
        </p:txBody>
      </p:sp>
      <p:sp>
        <p:nvSpPr>
          <p:cNvPr id="4" name="TextBox 3"/>
          <p:cNvSpPr txBox="1"/>
          <p:nvPr/>
        </p:nvSpPr>
        <p:spPr>
          <a:xfrm>
            <a:off x="5179568" y="5656747"/>
            <a:ext cx="3189729" cy="525016"/>
          </a:xfrm>
          <a:prstGeom prst="rect">
            <a:avLst/>
          </a:prstGeom>
          <a:noFill/>
        </p:spPr>
        <p:txBody>
          <a:bodyPr wrap="square" rtlCol="0">
            <a:spAutoFit/>
          </a:bodyPr>
          <a:lstStyle/>
          <a:p>
            <a:pPr algn="r"/>
            <a:r>
              <a:rPr lang="en-GB" sz="1406" dirty="0">
                <a:latin typeface="Century Gothic" pitchFamily="34" charset="0"/>
              </a:rPr>
              <a:t>Based on Matthew 5: 23-24</a:t>
            </a:r>
          </a:p>
          <a:p>
            <a:pPr algn="r"/>
            <a:r>
              <a:rPr lang="en-GB" sz="1406" dirty="0">
                <a:latin typeface="Century Gothic" pitchFamily="34" charset="0"/>
              </a:rPr>
              <a:t>(Come and See)</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6595" y="897469"/>
            <a:ext cx="3290991" cy="460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591012928"/>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97" y="0"/>
            <a:ext cx="5357813" cy="6791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3012830361"/>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A6F26-FE74-5A4E-80BF-C2FF0576D2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476" y="475488"/>
            <a:ext cx="4033843" cy="6053328"/>
          </a:xfrm>
          <a:prstGeom prst="rect">
            <a:avLst/>
          </a:prstGeom>
        </p:spPr>
      </p:pic>
      <p:sp>
        <p:nvSpPr>
          <p:cNvPr id="5" name="Rectangle 4">
            <a:extLst>
              <a:ext uri="{FF2B5EF4-FFF2-40B4-BE49-F238E27FC236}">
                <a16:creationId xmlns:a16="http://schemas.microsoft.com/office/drawing/2014/main" id="{A5DBB600-84B6-844D-BB49-BAE48695C502}"/>
              </a:ext>
            </a:extLst>
          </p:cNvPr>
          <p:cNvSpPr/>
          <p:nvPr/>
        </p:nvSpPr>
        <p:spPr>
          <a:xfrm>
            <a:off x="4809744" y="824496"/>
            <a:ext cx="4169664" cy="4462760"/>
          </a:xfrm>
          <a:prstGeom prst="rect">
            <a:avLst/>
          </a:prstGeom>
        </p:spPr>
        <p:txBody>
          <a:bodyPr wrap="square">
            <a:spAutoFit/>
          </a:bodyPr>
          <a:lstStyle/>
          <a:p>
            <a:pPr>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is the man in the picture is doing?</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makes you think he is sorry for something?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How does this picture make you feel?</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How do you feel when you have done something wrong?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is the next thing you might do?</a:t>
            </a:r>
          </a:p>
        </p:txBody>
      </p:sp>
    </p:spTree>
    <p:extLst>
      <p:ext uri="{BB962C8B-B14F-4D97-AF65-F5344CB8AC3E}">
        <p14:creationId xmlns:p14="http://schemas.microsoft.com/office/powerpoint/2010/main" val="3502434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2FF02C-B562-6544-B316-AF6F5BBFC0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824" y="518770"/>
            <a:ext cx="3819775" cy="5735726"/>
          </a:xfrm>
          <a:prstGeom prst="rect">
            <a:avLst/>
          </a:prstGeom>
        </p:spPr>
      </p:pic>
      <p:sp>
        <p:nvSpPr>
          <p:cNvPr id="3" name="Rectangle 2">
            <a:extLst>
              <a:ext uri="{FF2B5EF4-FFF2-40B4-BE49-F238E27FC236}">
                <a16:creationId xmlns:a16="http://schemas.microsoft.com/office/drawing/2014/main" id="{192B3019-54C3-3047-A49F-4750B260757D}"/>
              </a:ext>
            </a:extLst>
          </p:cNvPr>
          <p:cNvSpPr/>
          <p:nvPr/>
        </p:nvSpPr>
        <p:spPr>
          <a:xfrm>
            <a:off x="5047488" y="796189"/>
            <a:ext cx="3840480" cy="4832092"/>
          </a:xfrm>
          <a:prstGeom prst="rect">
            <a:avLst/>
          </a:prstGeom>
        </p:spPr>
        <p:txBody>
          <a:bodyPr wrap="square">
            <a:spAutoFit/>
          </a:bodyPr>
          <a:lstStyle/>
          <a:p>
            <a:pPr marL="342900" lvl="0" indent="-342900">
              <a:spcAft>
                <a:spcPts val="0"/>
              </a:spcAft>
              <a:buClr>
                <a:srgbClr val="5E74D4"/>
              </a:buClr>
              <a:buSzPts val="1400"/>
              <a:buFont typeface="Symbol Std"/>
              <a:buChar char="Q"/>
            </a:pPr>
            <a:r>
              <a:rPr lang="en-GB" sz="2800" dirty="0">
                <a:latin typeface="Calibri" panose="020F0502020204030204" pitchFamily="34" charset="0"/>
                <a:ea typeface="Calibri" panose="020F0502020204030204" pitchFamily="34" charset="0"/>
                <a:cs typeface="Times New Roman" panose="02020603050405020304" pitchFamily="18" charset="0"/>
              </a:rPr>
              <a:t>What is happening in this second picture? </a:t>
            </a:r>
          </a:p>
          <a:p>
            <a:pPr marL="342900" lvl="0" indent="-342900">
              <a:spcAft>
                <a:spcPts val="0"/>
              </a:spcAft>
              <a:buClr>
                <a:srgbClr val="5E74D4"/>
              </a:buClr>
              <a:buSzPts val="1400"/>
              <a:buFont typeface="Symbol Std"/>
              <a:buChar char="Q"/>
            </a:pPr>
            <a:r>
              <a:rPr lang="en-GB" sz="2800" dirty="0">
                <a:latin typeface="Calibri" panose="020F0502020204030204" pitchFamily="34" charset="0"/>
                <a:ea typeface="Calibri" panose="020F0502020204030204" pitchFamily="34" charset="0"/>
                <a:cs typeface="Times New Roman" panose="02020603050405020304" pitchFamily="18" charset="0"/>
              </a:rPr>
              <a:t>How does sin affect others and yourself? </a:t>
            </a:r>
          </a:p>
          <a:p>
            <a:pPr marL="342900" lvl="0" indent="-342900">
              <a:spcAft>
                <a:spcPts val="0"/>
              </a:spcAft>
              <a:buClr>
                <a:srgbClr val="5E74D4"/>
              </a:buClr>
              <a:buSzPts val="1400"/>
              <a:buFont typeface="Symbol Std"/>
              <a:buChar char="Q"/>
            </a:pPr>
            <a:r>
              <a:rPr lang="en-GB" sz="2800" dirty="0">
                <a:latin typeface="Calibri" panose="020F0502020204030204" pitchFamily="34" charset="0"/>
                <a:ea typeface="Calibri" panose="020F0502020204030204" pitchFamily="34" charset="0"/>
                <a:cs typeface="Times New Roman" panose="02020603050405020304" pitchFamily="18" charset="0"/>
              </a:rPr>
              <a:t>Why is contrition so important?</a:t>
            </a:r>
          </a:p>
          <a:p>
            <a:pPr marL="342900" lvl="0" indent="-342900">
              <a:spcAft>
                <a:spcPts val="0"/>
              </a:spcAft>
              <a:buClr>
                <a:srgbClr val="5E74D4"/>
              </a:buClr>
              <a:buSzPts val="1400"/>
              <a:buFont typeface="Symbol Std"/>
              <a:buChar char="Q"/>
            </a:pPr>
            <a:r>
              <a:rPr lang="en-GB" sz="2800" dirty="0">
                <a:latin typeface="Calibri" panose="020F0502020204030204" pitchFamily="34" charset="0"/>
                <a:ea typeface="Calibri" panose="020F0502020204030204" pitchFamily="34" charset="0"/>
                <a:cs typeface="Times New Roman" panose="02020603050405020304" pitchFamily="18" charset="0"/>
              </a:rPr>
              <a:t>Why did Jesus say that it is no good putting gifts on the altar if you are not at peace with someone?</a:t>
            </a:r>
          </a:p>
        </p:txBody>
      </p:sp>
    </p:spTree>
    <p:extLst>
      <p:ext uri="{BB962C8B-B14F-4D97-AF65-F5344CB8AC3E}">
        <p14:creationId xmlns:p14="http://schemas.microsoft.com/office/powerpoint/2010/main" val="1018997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D96F1-D544-5647-86F5-8CABBF0F3A98}"/>
              </a:ext>
            </a:extLst>
          </p:cNvPr>
          <p:cNvSpPr/>
          <p:nvPr/>
        </p:nvSpPr>
        <p:spPr>
          <a:xfrm>
            <a:off x="410231" y="315575"/>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4" name="TextBox 3">
            <a:extLst>
              <a:ext uri="{FF2B5EF4-FFF2-40B4-BE49-F238E27FC236}">
                <a16:creationId xmlns:a16="http://schemas.microsoft.com/office/drawing/2014/main" id="{320E5E06-3348-A343-AE66-E46DD74251DF}"/>
              </a:ext>
            </a:extLst>
          </p:cNvPr>
          <p:cNvSpPr txBox="1"/>
          <p:nvPr/>
        </p:nvSpPr>
        <p:spPr>
          <a:xfrm>
            <a:off x="172487" y="1444752"/>
            <a:ext cx="8733769" cy="2677656"/>
          </a:xfrm>
          <a:prstGeom prst="rect">
            <a:avLst/>
          </a:prstGeom>
          <a:solidFill>
            <a:schemeClr val="accent4">
              <a:lumMod val="40000"/>
              <a:lumOff val="60000"/>
            </a:schemeClr>
          </a:solidFill>
        </p:spPr>
        <p:txBody>
          <a:bodyPr wrap="square" rtlCol="0">
            <a:spAutoFit/>
          </a:bodyPr>
          <a:lstStyle/>
          <a:p>
            <a:r>
              <a:rPr lang="en-US" sz="2800" dirty="0"/>
              <a:t>Try and speak about what ‘Contrition’ means for 1 minute.</a:t>
            </a:r>
          </a:p>
          <a:p>
            <a:r>
              <a:rPr lang="en-US" sz="2800" dirty="0"/>
              <a:t>Ask a family member to time you.</a:t>
            </a:r>
          </a:p>
          <a:p>
            <a:endParaRPr lang="en-US" sz="2800" dirty="0"/>
          </a:p>
          <a:p>
            <a:r>
              <a:rPr lang="en-US" sz="2800" dirty="0"/>
              <a:t>No </a:t>
            </a:r>
            <a:r>
              <a:rPr lang="en-US" sz="2800" dirty="0" err="1"/>
              <a:t>urms</a:t>
            </a:r>
            <a:r>
              <a:rPr lang="en-US" sz="2800" dirty="0"/>
              <a:t>, pauses, hesitation or reading from a sheet!!</a:t>
            </a:r>
          </a:p>
          <a:p>
            <a:endParaRPr lang="en-US" sz="2800" dirty="0"/>
          </a:p>
          <a:p>
            <a:r>
              <a:rPr lang="en-US" sz="2800" dirty="0"/>
              <a:t>Can you complete the challenge??</a:t>
            </a:r>
          </a:p>
        </p:txBody>
      </p:sp>
      <p:pic>
        <p:nvPicPr>
          <p:cNvPr id="6" name="Picture 5">
            <a:extLst>
              <a:ext uri="{FF2B5EF4-FFF2-40B4-BE49-F238E27FC236}">
                <a16:creationId xmlns:a16="http://schemas.microsoft.com/office/drawing/2014/main" id="{80C5A0A2-EED0-D24A-889E-E2B52075E324}"/>
              </a:ext>
            </a:extLst>
          </p:cNvPr>
          <p:cNvPicPr>
            <a:picLocks noChangeAspect="1"/>
          </p:cNvPicPr>
          <p:nvPr/>
        </p:nvPicPr>
        <p:blipFill>
          <a:blip r:embed="rId2"/>
          <a:stretch>
            <a:fillRect/>
          </a:stretch>
        </p:blipFill>
        <p:spPr>
          <a:xfrm>
            <a:off x="4780268" y="4328255"/>
            <a:ext cx="3517900" cy="2311400"/>
          </a:xfrm>
          <a:prstGeom prst="rect">
            <a:avLst/>
          </a:prstGeom>
        </p:spPr>
      </p:pic>
    </p:spTree>
    <p:extLst>
      <p:ext uri="{BB962C8B-B14F-4D97-AF65-F5344CB8AC3E}">
        <p14:creationId xmlns:p14="http://schemas.microsoft.com/office/powerpoint/2010/main" val="160463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3607DF-5409-FF43-9314-FE675856B488}"/>
              </a:ext>
            </a:extLst>
          </p:cNvPr>
          <p:cNvSpPr/>
          <p:nvPr/>
        </p:nvSpPr>
        <p:spPr>
          <a:xfrm>
            <a:off x="310551" y="238491"/>
            <a:ext cx="6668219" cy="400110"/>
          </a:xfrm>
          <a:prstGeom prst="rect">
            <a:avLst/>
          </a:prstGeom>
        </p:spPr>
        <p:txBody>
          <a:bodyPr wrap="square">
            <a:spAutoFit/>
          </a:bodyPr>
          <a:lstStyle/>
          <a:p>
            <a:pPr marL="57150">
              <a:spcAft>
                <a:spcPts val="0"/>
              </a:spcAft>
            </a:pPr>
            <a:r>
              <a:rPr lang="en-US" sz="20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LEARNING</a:t>
            </a:r>
            <a:r>
              <a:rPr lang="en-US" sz="20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000" b="1" u="sng" spc="4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F</a:t>
            </a:r>
            <a:r>
              <a:rPr lang="en-US" sz="20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OCU</a:t>
            </a:r>
            <a:r>
              <a:rPr lang="en-US" sz="20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S</a:t>
            </a:r>
            <a:r>
              <a:rPr lang="en-US" sz="2000" b="1" u="sng" spc="50"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0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4</a:t>
            </a:r>
            <a:r>
              <a:rPr lang="en-US" sz="20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u="sng" dirty="0">
                <a:latin typeface="Calibri" panose="020F0502020204030204" pitchFamily="34" charset="0"/>
                <a:ea typeface="Calibri" panose="020F0502020204030204" pitchFamily="34" charset="0"/>
                <a:cs typeface="Calibri" panose="020F0502020204030204" pitchFamily="34" charset="0"/>
              </a:rPr>
              <a:t>Penitential Rite 1 and 2.</a:t>
            </a:r>
            <a:endParaRPr lang="en-GB" sz="16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5673FA7-5BE1-EF49-A5DA-C07F2D9B082C}"/>
              </a:ext>
            </a:extLst>
          </p:cNvPr>
          <p:cNvSpPr/>
          <p:nvPr/>
        </p:nvSpPr>
        <p:spPr>
          <a:xfrm>
            <a:off x="310551" y="638601"/>
            <a:ext cx="8833448" cy="1754326"/>
          </a:xfrm>
          <a:prstGeom prst="rect">
            <a:avLst/>
          </a:prstGeom>
        </p:spPr>
        <p:txBody>
          <a:bodyPr wrap="square">
            <a:spAutoFit/>
          </a:bodyPr>
          <a:lstStyle/>
          <a:p>
            <a:pPr marL="57150">
              <a:spcAft>
                <a:spcPts val="0"/>
              </a:spcAft>
            </a:pPr>
            <a:r>
              <a:rPr lang="en-US" sz="2000" b="1" u="sng" spc="55" dirty="0">
                <a:solidFill>
                  <a:srgbClr val="0D78CA"/>
                </a:solidFill>
                <a:latin typeface="Calibri" panose="020F0502020204030204" pitchFamily="34" charset="0"/>
                <a:ea typeface="Calibri" panose="020F0502020204030204" pitchFamily="34" charset="0"/>
                <a:cs typeface="Calibri" panose="020F0502020204030204" pitchFamily="34" charset="0"/>
              </a:rPr>
              <a:t>LEARNING</a:t>
            </a:r>
            <a:r>
              <a:rPr lang="en-US" sz="2000" b="1" u="sng" dirty="0">
                <a:solidFill>
                  <a:srgbClr val="0D78CA"/>
                </a:solidFill>
                <a:latin typeface="Calibri" panose="020F0502020204030204" pitchFamily="34" charset="0"/>
                <a:ea typeface="Calibri" panose="020F0502020204030204" pitchFamily="34" charset="0"/>
                <a:cs typeface="Calibri" panose="020F0502020204030204" pitchFamily="34" charset="0"/>
              </a:rPr>
              <a:t> </a:t>
            </a:r>
            <a:r>
              <a:rPr lang="en-US" sz="2000" b="1" u="sng" spc="45" dirty="0">
                <a:solidFill>
                  <a:srgbClr val="0D78CA"/>
                </a:solidFill>
                <a:latin typeface="Calibri" panose="020F0502020204030204" pitchFamily="34" charset="0"/>
                <a:ea typeface="Calibri" panose="020F0502020204030204" pitchFamily="34" charset="0"/>
                <a:cs typeface="Calibri" panose="020F0502020204030204" pitchFamily="34" charset="0"/>
              </a:rPr>
              <a:t>F</a:t>
            </a:r>
            <a:r>
              <a:rPr lang="en-US" sz="2000" b="1" u="sng" spc="55" dirty="0">
                <a:solidFill>
                  <a:srgbClr val="0D78CA"/>
                </a:solidFill>
                <a:latin typeface="Calibri" panose="020F0502020204030204" pitchFamily="34" charset="0"/>
                <a:ea typeface="Calibri" panose="020F0502020204030204" pitchFamily="34" charset="0"/>
                <a:cs typeface="Calibri" panose="020F0502020204030204" pitchFamily="34" charset="0"/>
              </a:rPr>
              <a:t>OCU</a:t>
            </a:r>
            <a:r>
              <a:rPr lang="en-US" sz="2000" b="1" u="sng" dirty="0">
                <a:solidFill>
                  <a:srgbClr val="0D78CA"/>
                </a:solidFill>
                <a:latin typeface="Calibri" panose="020F0502020204030204" pitchFamily="34" charset="0"/>
                <a:ea typeface="Calibri" panose="020F0502020204030204" pitchFamily="34" charset="0"/>
                <a:cs typeface="Calibri" panose="020F0502020204030204" pitchFamily="34" charset="0"/>
              </a:rPr>
              <a:t>S</a:t>
            </a:r>
            <a:r>
              <a:rPr lang="en-US" sz="2000" b="1" u="sng" spc="50" dirty="0">
                <a:solidFill>
                  <a:srgbClr val="0D78CA"/>
                </a:solidFill>
                <a:latin typeface="Calibri" panose="020F0502020204030204" pitchFamily="34" charset="0"/>
                <a:ea typeface="Calibri" panose="020F0502020204030204" pitchFamily="34" charset="0"/>
                <a:cs typeface="Calibri" panose="020F0502020204030204" pitchFamily="34" charset="0"/>
              </a:rPr>
              <a:t> </a:t>
            </a:r>
            <a:r>
              <a:rPr lang="en-US" sz="2000" b="1" u="sng" dirty="0">
                <a:solidFill>
                  <a:srgbClr val="0D78CA"/>
                </a:solidFill>
                <a:latin typeface="Calibri" panose="020F0502020204030204" pitchFamily="34" charset="0"/>
                <a:ea typeface="Calibri" panose="020F0502020204030204" pitchFamily="34" charset="0"/>
                <a:cs typeface="Calibri" panose="020F0502020204030204" pitchFamily="34" charset="0"/>
              </a:rPr>
              <a:t>5</a:t>
            </a:r>
            <a:r>
              <a:rPr lang="en-US" sz="2000" b="1" u="sng" spc="55" dirty="0">
                <a:solidFill>
                  <a:srgbClr val="0D78CA"/>
                </a:solidFill>
                <a:latin typeface="Calibri" panose="020F0502020204030204" pitchFamily="34" charset="0"/>
                <a:ea typeface="Calibri" panose="020F0502020204030204" pitchFamily="34" charset="0"/>
                <a:cs typeface="Calibri" panose="020F0502020204030204" pitchFamily="34" charset="0"/>
              </a:rPr>
              <a:t>: </a:t>
            </a:r>
            <a:r>
              <a:rPr lang="en-US" u="sng" dirty="0">
                <a:effectLst/>
                <a:latin typeface="Calibri" panose="020F0502020204030204" pitchFamily="34" charset="0"/>
                <a:ea typeface="Calibri" panose="020F0502020204030204" pitchFamily="34" charset="0"/>
                <a:cs typeface="Calibri" panose="020F0502020204030204" pitchFamily="34" charset="0"/>
              </a:rPr>
              <a:t>Absolution.</a:t>
            </a:r>
          </a:p>
          <a:p>
            <a:pPr marL="1771650" indent="-1771650">
              <a:spcAft>
                <a:spcPts val="0"/>
              </a:spcAft>
            </a:pPr>
            <a:r>
              <a:rPr lang="en-US" dirty="0"/>
              <a:t>I can use a developing religious vocabulary</a:t>
            </a:r>
            <a:r>
              <a:rPr lang="en-US" b="1" dirty="0"/>
              <a:t> </a:t>
            </a:r>
            <a:r>
              <a:rPr lang="en-US" dirty="0"/>
              <a:t>to </a:t>
            </a:r>
            <a:r>
              <a:rPr lang="en-US" b="1" dirty="0"/>
              <a:t>describe </a:t>
            </a:r>
            <a:r>
              <a:rPr lang="en-US" dirty="0"/>
              <a:t>some religious actions and symbols used in the Sacrament of Reconciliation.                                                </a:t>
            </a:r>
          </a:p>
          <a:p>
            <a:pPr marL="1771650" indent="-1771650">
              <a:spcAft>
                <a:spcPts val="0"/>
              </a:spcAft>
            </a:pPr>
            <a:r>
              <a:rPr lang="en-US" dirty="0"/>
              <a:t>I can use religious words and phrases to </a:t>
            </a:r>
            <a:r>
              <a:rPr lang="en-US" b="1" dirty="0"/>
              <a:t>give reasons </a:t>
            </a:r>
            <a:r>
              <a:rPr lang="en-US" dirty="0"/>
              <a:t>for some religious actions and symbols</a:t>
            </a:r>
          </a:p>
          <a:p>
            <a:pPr marL="1771650" indent="-1771650">
              <a:spcAft>
                <a:spcPts val="0"/>
              </a:spcAft>
            </a:pPr>
            <a:r>
              <a:rPr lang="en-US" dirty="0"/>
              <a:t> used in the Sacrament of Reconciliation.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57150">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9891C99-162E-DC4C-98C4-2418D6AA4B8A}"/>
              </a:ext>
            </a:extLst>
          </p:cNvPr>
          <p:cNvSpPr/>
          <p:nvPr/>
        </p:nvSpPr>
        <p:spPr>
          <a:xfrm>
            <a:off x="310551" y="3105835"/>
            <a:ext cx="8687145" cy="2062103"/>
          </a:xfrm>
          <a:prstGeom prst="rect">
            <a:avLst/>
          </a:prstGeom>
          <a:solidFill>
            <a:schemeClr val="accent4">
              <a:lumMod val="40000"/>
              <a:lumOff val="60000"/>
            </a:schemeClr>
          </a:solidFill>
        </p:spPr>
        <p:txBody>
          <a:bodyPr wrap="square">
            <a:spAutoFit/>
          </a:bodyPr>
          <a:lstStyle/>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There are two different ways of celebrating the Sacrament of Reconciliation. Rite 1 and Rite 2.</a:t>
            </a:r>
          </a:p>
          <a:p>
            <a:pPr>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t>Remember </a:t>
            </a:r>
            <a:r>
              <a:rPr lang="en-US" sz="2400" i="1" dirty="0"/>
              <a:t>rite </a:t>
            </a:r>
            <a:r>
              <a:rPr lang="en-US" sz="2400" dirty="0"/>
              <a:t>means </a:t>
            </a:r>
            <a:r>
              <a:rPr lang="en-US" sz="2400" i="1" dirty="0"/>
              <a:t>ritual </a:t>
            </a:r>
            <a:r>
              <a:rPr lang="en-US" sz="2400" dirty="0"/>
              <a:t>or </a:t>
            </a:r>
            <a:r>
              <a:rPr lang="en-US" sz="2400" i="1" dirty="0"/>
              <a:t>ceremony, </a:t>
            </a:r>
            <a:r>
              <a:rPr lang="en-US" sz="2400" dirty="0"/>
              <a:t>a way of doing things.</a:t>
            </a:r>
            <a:endParaRPr lang="en-GB" sz="2400" dirty="0"/>
          </a:p>
          <a:p>
            <a:pPr>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5841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69968-D4A6-174F-B8D9-00589C6568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960" y="1499616"/>
            <a:ext cx="3410151" cy="5120640"/>
          </a:xfrm>
          <a:prstGeom prst="rect">
            <a:avLst/>
          </a:prstGeom>
        </p:spPr>
      </p:pic>
      <p:pic>
        <p:nvPicPr>
          <p:cNvPr id="3" name="Picture 2">
            <a:extLst>
              <a:ext uri="{FF2B5EF4-FFF2-40B4-BE49-F238E27FC236}">
                <a16:creationId xmlns:a16="http://schemas.microsoft.com/office/drawing/2014/main" id="{53C07E70-E0B7-8644-B67E-A302AFCFA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6737" y="1529249"/>
            <a:ext cx="3437456" cy="5158368"/>
          </a:xfrm>
          <a:prstGeom prst="rect">
            <a:avLst/>
          </a:prstGeom>
        </p:spPr>
      </p:pic>
      <p:sp>
        <p:nvSpPr>
          <p:cNvPr id="4" name="Rectangle 3">
            <a:extLst>
              <a:ext uri="{FF2B5EF4-FFF2-40B4-BE49-F238E27FC236}">
                <a16:creationId xmlns:a16="http://schemas.microsoft.com/office/drawing/2014/main" id="{89A6E3E1-8FEB-4D46-91FE-C232BC567C8F}"/>
              </a:ext>
            </a:extLst>
          </p:cNvPr>
          <p:cNvSpPr/>
          <p:nvPr/>
        </p:nvSpPr>
        <p:spPr>
          <a:xfrm>
            <a:off x="384049" y="176177"/>
            <a:ext cx="8466374" cy="1323439"/>
          </a:xfrm>
          <a:prstGeom prst="rect">
            <a:avLst/>
          </a:prstGeom>
        </p:spPr>
        <p:txBody>
          <a:bodyPr wrap="square">
            <a:spAutoFit/>
          </a:bodyPr>
          <a:lstStyle/>
          <a:p>
            <a:pPr>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In Rite 1, individuals will make their Confession to the priest.  Before they do that, they will have prayed and thought carefully about their life, have contrition and want to make a new start.  They will tell the priest their sins and listen carefully to his advice.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5134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156BFA-0FC4-D942-BDE0-C84E8111D662}"/>
              </a:ext>
            </a:extLst>
          </p:cNvPr>
          <p:cNvSpPr/>
          <p:nvPr/>
        </p:nvSpPr>
        <p:spPr>
          <a:xfrm>
            <a:off x="292608" y="309985"/>
            <a:ext cx="8503920" cy="4154984"/>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Sometimes Rite 2 of the Sacrament of Reconciliation is used.  This often happens in Advent and Lent when people gather together to prepare for the feasts of Christmas or Easter.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In Rite 2, a number of people come together for the Sacrament of Reconciliation, often with a few priests who have come from </a:t>
            </a:r>
            <a:r>
              <a:rPr lang="en-US" sz="2400" dirty="0" err="1">
                <a:latin typeface="Calibri" panose="020F0502020204030204" pitchFamily="34" charset="0"/>
                <a:ea typeface="Calibri" panose="020F0502020204030204" pitchFamily="34" charset="0"/>
                <a:cs typeface="Times New Roman" panose="02020603050405020304" pitchFamily="18" charset="0"/>
              </a:rPr>
              <a:t>neighbouring</a:t>
            </a:r>
            <a:r>
              <a:rPr lang="en-US" sz="2400" dirty="0">
                <a:latin typeface="Calibri" panose="020F0502020204030204" pitchFamily="34" charset="0"/>
                <a:ea typeface="Calibri" panose="020F0502020204030204" pitchFamily="34" charset="0"/>
                <a:cs typeface="Times New Roman" panose="02020603050405020304" pitchFamily="18" charset="0"/>
              </a:rPr>
              <a:t> parishes.  There is a service of prayers and readings, which help people to prepare.  They are then invited to make a personal confession to one of the priests available.  Sometimes schools will have a Penitential Service with the opportunity for confession, Rite 2</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1482766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E573F-A58F-9C41-896A-52FE43943026}"/>
              </a:ext>
            </a:extLst>
          </p:cNvPr>
          <p:cNvSpPr/>
          <p:nvPr/>
        </p:nvSpPr>
        <p:spPr>
          <a:xfrm>
            <a:off x="207034" y="852954"/>
            <a:ext cx="8747185" cy="5632311"/>
          </a:xfrm>
          <a:prstGeom prst="rect">
            <a:avLst/>
          </a:prstGeom>
        </p:spPr>
        <p:txBody>
          <a:bodyPr wrap="square">
            <a:spAutoFit/>
          </a:bodyPr>
          <a:lstStyle/>
          <a:p>
            <a:pPr>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RESPOND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Are there any areas in the life of the school where you think it might be necessary to restore broken relationships?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What opportunities are there in the classroom for restoring relationships when misunderstanding or hurt arise?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Times New Roman" panose="02020603050405020304" pitchFamily="18" charset="0"/>
              <a:buChar char="Q"/>
            </a:pPr>
            <a:r>
              <a:rPr lang="en-GB" dirty="0">
                <a:latin typeface="Calibri" panose="020F0502020204030204" pitchFamily="34" charset="0"/>
                <a:ea typeface="Calibri" panose="020F0502020204030204" pitchFamily="34" charset="0"/>
                <a:cs typeface="Calibri" panose="020F0502020204030204" pitchFamily="34" charset="0"/>
              </a:rPr>
              <a:t>How is reconciliation truly celebrated?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Prayer and Reflection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i="1" dirty="0">
                <a:latin typeface="Calibri" panose="020F0502020204030204" pitchFamily="34" charset="0"/>
                <a:ea typeface="Calibri" panose="020F0502020204030204" pitchFamily="34" charset="0"/>
                <a:cs typeface="Calibri" panose="020F0502020204030204" pitchFamily="34" charset="0"/>
              </a:rPr>
              <a:t>I have chosen the way of faithfulness; </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I set your ordinances before me.</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I cling to your decrees,</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O Lord; let me not be put to shame.</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I run the way of your commandments, </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for you enlarge my understanding.</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Teach me, O Lord, the way of your statutes, </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and I will observe it to the end.</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Give me understanding that I may keep your law </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and observe it with my whole heart.</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Amen.</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(Psalm 119: 30-34)</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C7BBAFD-FAE4-DF49-A9C0-30BD42E0F1B5}"/>
              </a:ext>
            </a:extLst>
          </p:cNvPr>
          <p:cNvSpPr txBox="1"/>
          <p:nvPr/>
        </p:nvSpPr>
        <p:spPr>
          <a:xfrm>
            <a:off x="5175849" y="345056"/>
            <a:ext cx="3001994" cy="369332"/>
          </a:xfrm>
          <a:prstGeom prst="rect">
            <a:avLst/>
          </a:prstGeom>
          <a:solidFill>
            <a:schemeClr val="accent2">
              <a:lumMod val="40000"/>
              <a:lumOff val="60000"/>
            </a:schemeClr>
          </a:solidFill>
        </p:spPr>
        <p:txBody>
          <a:bodyPr wrap="square" rtlCol="0">
            <a:spAutoFit/>
          </a:bodyPr>
          <a:lstStyle/>
          <a:p>
            <a:r>
              <a:rPr lang="en-US" dirty="0"/>
              <a:t>Background notes for parents</a:t>
            </a:r>
          </a:p>
        </p:txBody>
      </p:sp>
    </p:spTree>
    <p:extLst>
      <p:ext uri="{BB962C8B-B14F-4D97-AF65-F5344CB8AC3E}">
        <p14:creationId xmlns:p14="http://schemas.microsoft.com/office/powerpoint/2010/main" val="3862167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331A3-5BBC-6C4A-871F-4A79E2FF1923}"/>
              </a:ext>
            </a:extLst>
          </p:cNvPr>
          <p:cNvPicPr>
            <a:picLocks noChangeAspect="1"/>
          </p:cNvPicPr>
          <p:nvPr/>
        </p:nvPicPr>
        <p:blipFill>
          <a:blip r:embed="rId2"/>
          <a:stretch>
            <a:fillRect/>
          </a:stretch>
        </p:blipFill>
        <p:spPr>
          <a:xfrm>
            <a:off x="164592" y="1523067"/>
            <a:ext cx="7991856" cy="5334933"/>
          </a:xfrm>
          <a:prstGeom prst="rect">
            <a:avLst/>
          </a:prstGeom>
        </p:spPr>
      </p:pic>
      <p:sp>
        <p:nvSpPr>
          <p:cNvPr id="4" name="Rectangle 3">
            <a:extLst>
              <a:ext uri="{FF2B5EF4-FFF2-40B4-BE49-F238E27FC236}">
                <a16:creationId xmlns:a16="http://schemas.microsoft.com/office/drawing/2014/main" id="{B6FC9401-10D5-FC4A-B851-3D3EEAA3F488}"/>
              </a:ext>
            </a:extLst>
          </p:cNvPr>
          <p:cNvSpPr/>
          <p:nvPr/>
        </p:nvSpPr>
        <p:spPr>
          <a:xfrm>
            <a:off x="310896" y="284125"/>
            <a:ext cx="8522208" cy="923330"/>
          </a:xfrm>
          <a:prstGeom prst="rect">
            <a:avLst/>
          </a:prstGeom>
          <a:solidFill>
            <a:schemeClr val="accent4">
              <a:lumMod val="40000"/>
              <a:lumOff val="60000"/>
            </a:schemeClr>
          </a:solidFill>
        </p:spPr>
        <p:txBody>
          <a:bodyPr wrap="square">
            <a:spAutoFit/>
          </a:bodyPr>
          <a:lstStyle/>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Whatever a person talks to the priest about is in absolute confidence.  They can feel that they are talking to God alone.  When the confessions are finished, the priest invites everyone to thank and praise God for his mercy and forgiveness.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7641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EC52B-D563-3344-AE3E-83EBFD648699}"/>
              </a:ext>
            </a:extLst>
          </p:cNvPr>
          <p:cNvPicPr>
            <a:picLocks noChangeAspect="1"/>
          </p:cNvPicPr>
          <p:nvPr/>
        </p:nvPicPr>
        <p:blipFill>
          <a:blip r:embed="rId2"/>
          <a:stretch>
            <a:fillRect/>
          </a:stretch>
        </p:blipFill>
        <p:spPr>
          <a:xfrm>
            <a:off x="329184" y="488485"/>
            <a:ext cx="8814816" cy="6109172"/>
          </a:xfrm>
          <a:prstGeom prst="rect">
            <a:avLst/>
          </a:prstGeom>
        </p:spPr>
      </p:pic>
      <p:sp>
        <p:nvSpPr>
          <p:cNvPr id="3" name="Rectangle 2">
            <a:extLst>
              <a:ext uri="{FF2B5EF4-FFF2-40B4-BE49-F238E27FC236}">
                <a16:creationId xmlns:a16="http://schemas.microsoft.com/office/drawing/2014/main" id="{879C93DC-6483-B84D-A9BE-3E75A64E30AB}"/>
              </a:ext>
            </a:extLst>
          </p:cNvPr>
          <p:cNvSpPr/>
          <p:nvPr/>
        </p:nvSpPr>
        <p:spPr>
          <a:xfrm>
            <a:off x="329184" y="326059"/>
            <a:ext cx="8613648" cy="830997"/>
          </a:xfrm>
          <a:prstGeom prst="rect">
            <a:avLst/>
          </a:prstGeom>
          <a:solidFill>
            <a:schemeClr val="bg1"/>
          </a:solidFill>
        </p:spPr>
        <p:txBody>
          <a:bodyPr wrap="square">
            <a:spAutoFit/>
          </a:bodyPr>
          <a:lstStyle/>
          <a:p>
            <a:pPr marL="57150">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 priest is saying the words of absolution at the end of the Sacrament of Reconciliation.  </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281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87661A-BC0D-3D41-ABB4-53CBD39B15FF}"/>
              </a:ext>
            </a:extLst>
          </p:cNvPr>
          <p:cNvSpPr/>
          <p:nvPr/>
        </p:nvSpPr>
        <p:spPr>
          <a:xfrm>
            <a:off x="292608" y="456289"/>
            <a:ext cx="8503920" cy="5693866"/>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When we do something wrong and then later feel sorry about it, we want to make up for it in some way.  This is a sign that we will try to do better in the future.  The priest gives the person a penance to fulfil.  Sometimes it is a prayer to say or sometimes the priest might ask the person to do something extra.  </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Calibri" panose="020F0502020204030204" pitchFamily="34" charset="0"/>
                <a:ea typeface="Calibri" panose="020F0502020204030204" pitchFamily="34" charset="0"/>
                <a:cs typeface="Times New Roman" panose="02020603050405020304" pitchFamily="18" charset="0"/>
              </a:rPr>
              <a:t>Then, after the person prays an Act of Sorrow, the priest raises his hands as a sign of God’s love and says the words of forgiveness and absolution.  He asks God to forgive and absolve the person from their sins. To be absolved of sin means to be free from sin.  Those sins are no longer part of your life. </a:t>
            </a:r>
            <a:endParaRPr lang="en-US" sz="2800" dirty="0"/>
          </a:p>
        </p:txBody>
      </p:sp>
    </p:spTree>
    <p:extLst>
      <p:ext uri="{BB962C8B-B14F-4D97-AF65-F5344CB8AC3E}">
        <p14:creationId xmlns:p14="http://schemas.microsoft.com/office/powerpoint/2010/main" val="2833327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C8B6-0D89-924E-9D4F-760FB612C244}"/>
              </a:ext>
            </a:extLst>
          </p:cNvPr>
          <p:cNvSpPr/>
          <p:nvPr/>
        </p:nvSpPr>
        <p:spPr>
          <a:xfrm>
            <a:off x="402336" y="511386"/>
            <a:ext cx="8138160" cy="2215991"/>
          </a:xfrm>
          <a:prstGeom prst="rect">
            <a:avLst/>
          </a:prstGeom>
        </p:spPr>
        <p:txBody>
          <a:bodyPr wrap="square">
            <a:spAutoFit/>
          </a:bodyPr>
          <a:lstStyle/>
          <a:p>
            <a:pPr marL="57150">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This sacrament is a special way to experience God’s love and peace.  The person usually stays in church or in a quiet place to say their penance, if it is a prayer.  They will thank God for this opportunity to experience his love and forgiveness and promise to try to do better.</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57150">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D27CD06-C7B1-5243-B00A-D18294C00E48}"/>
              </a:ext>
            </a:extLst>
          </p:cNvPr>
          <p:cNvSpPr/>
          <p:nvPr/>
        </p:nvSpPr>
        <p:spPr>
          <a:xfrm>
            <a:off x="768096" y="2913132"/>
            <a:ext cx="7607808" cy="3170099"/>
          </a:xfrm>
          <a:prstGeom prst="rect">
            <a:avLst/>
          </a:prstGeom>
          <a:solidFill>
            <a:schemeClr val="accent4">
              <a:lumMod val="40000"/>
              <a:lumOff val="60000"/>
            </a:schemeClr>
          </a:solidFill>
        </p:spPr>
        <p:txBody>
          <a:bodyPr wrap="square">
            <a:spAutoFit/>
          </a:bodyPr>
          <a:lstStyle/>
          <a:p>
            <a:pPr>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SOME KEY QUESTIONS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57150">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does it mean to be absolved?</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Why does the priest raise his hands?</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Who does the priest ask to forgive and absolve their sins?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Why do you think there is a choice for the priest to give a prayer or an action for the penance?</a:t>
            </a:r>
          </a:p>
        </p:txBody>
      </p:sp>
    </p:spTree>
    <p:extLst>
      <p:ext uri="{BB962C8B-B14F-4D97-AF65-F5344CB8AC3E}">
        <p14:creationId xmlns:p14="http://schemas.microsoft.com/office/powerpoint/2010/main" val="3503579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D96F1-D544-5647-86F5-8CABBF0F3A98}"/>
              </a:ext>
            </a:extLst>
          </p:cNvPr>
          <p:cNvSpPr/>
          <p:nvPr/>
        </p:nvSpPr>
        <p:spPr>
          <a:xfrm>
            <a:off x="410231" y="315575"/>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3" name="Rectangle 2">
            <a:extLst>
              <a:ext uri="{FF2B5EF4-FFF2-40B4-BE49-F238E27FC236}">
                <a16:creationId xmlns:a16="http://schemas.microsoft.com/office/drawing/2014/main" id="{01ADFC72-F6E7-5548-84AB-D826702DE8A4}"/>
              </a:ext>
            </a:extLst>
          </p:cNvPr>
          <p:cNvSpPr/>
          <p:nvPr/>
        </p:nvSpPr>
        <p:spPr>
          <a:xfrm>
            <a:off x="410230" y="1609344"/>
            <a:ext cx="8496025" cy="4401205"/>
          </a:xfrm>
          <a:prstGeom prst="rect">
            <a:avLst/>
          </a:prstGeom>
        </p:spPr>
        <p:txBody>
          <a:bodyPr wrap="square">
            <a:spAutoFit/>
          </a:bodyPr>
          <a:lstStyle/>
          <a:p>
            <a:pPr marL="342900" lvl="0" indent="-342900">
              <a:spcAft>
                <a:spcPts val="0"/>
              </a:spcAft>
              <a:buClr>
                <a:srgbClr val="92D050"/>
              </a:buClr>
              <a:buSzPts val="1400"/>
              <a:buFont typeface="Wingdings 3"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Imagine you have a friend about receive The Sacrament of Reconciliation for the first time. </a:t>
            </a:r>
          </a:p>
          <a:p>
            <a:pPr marL="342900" lvl="0" indent="-342900">
              <a:spcAft>
                <a:spcPts val="0"/>
              </a:spcAft>
              <a:buClr>
                <a:srgbClr val="92D050"/>
              </a:buClr>
              <a:buSzPts val="1400"/>
              <a:buFont typeface="Wingdings 3" pitchFamily="2" charset="2"/>
              <a:buChar char=""/>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92D050"/>
              </a:buClr>
              <a:buSzPts val="1400"/>
              <a:buFont typeface="Wingdings 3"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Make a poster / leaflet to explain what will happen and why it is important.</a:t>
            </a:r>
          </a:p>
          <a:p>
            <a:pPr marL="342900" lvl="0" indent="-342900">
              <a:spcAft>
                <a:spcPts val="0"/>
              </a:spcAft>
              <a:buClr>
                <a:srgbClr val="92D050"/>
              </a:buClr>
              <a:buSzPts val="1400"/>
              <a:buFont typeface="Wingdings 3" pitchFamily="2" charset="2"/>
              <a:buChar char=""/>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Include the key words - </a:t>
            </a:r>
            <a:r>
              <a:rPr lang="en-US" sz="2800" dirty="0">
                <a:latin typeface="Calibri" panose="020F0502020204030204" pitchFamily="34" charset="0"/>
                <a:ea typeface="Calibri" panose="020F0502020204030204" pitchFamily="34" charset="0"/>
                <a:cs typeface="Times New Roman" panose="02020603050405020304" pitchFamily="18" charset="0"/>
              </a:rPr>
              <a:t>sin, contrition, absolution, Sacrament of Reconciliation, Examination of Conscience, confession and penance.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92D050"/>
              </a:buClr>
              <a:buSzPts val="1400"/>
              <a:buFont typeface="Wingdings 3" pitchFamily="2" charset="2"/>
              <a:buChar char=""/>
            </a:pP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992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C5817-1E2D-ED48-A7C0-C857BE7C5922}"/>
              </a:ext>
            </a:extLst>
          </p:cNvPr>
          <p:cNvSpPr/>
          <p:nvPr/>
        </p:nvSpPr>
        <p:spPr>
          <a:xfrm>
            <a:off x="345056" y="295487"/>
            <a:ext cx="8619329" cy="1877437"/>
          </a:xfrm>
          <a:prstGeom prst="rect">
            <a:avLst/>
          </a:prstGeom>
        </p:spPr>
        <p:txBody>
          <a:bodyPr wrap="square">
            <a:spAutoFit/>
          </a:bodyPr>
          <a:lstStyle/>
          <a:p>
            <a:pPr marL="1885950" indent="-1828800">
              <a:spcAft>
                <a:spcPts val="0"/>
              </a:spcAft>
            </a:pPr>
            <a:r>
              <a:rPr lang="en-US" sz="24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LEARNING</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400" b="1" u="sng" spc="4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F</a:t>
            </a:r>
            <a:r>
              <a:rPr lang="en-US" sz="24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OCU</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S</a:t>
            </a:r>
            <a:r>
              <a:rPr lang="en-US" sz="2400" b="1" u="sng" spc="50"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400" b="1" u="sng"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6</a:t>
            </a:r>
            <a:r>
              <a:rPr lang="en-US" sz="2400" b="1" u="sng" spc="55" dirty="0">
                <a:solidFill>
                  <a:srgbClr val="0D78CA"/>
                </a:solidFill>
                <a:effectLst/>
                <a:latin typeface="Calibri" panose="020F0502020204030204" pitchFamily="34" charset="0"/>
                <a:ea typeface="Calibri" panose="020F0502020204030204" pitchFamily="34" charset="0"/>
                <a:cs typeface="Calibri" panose="020F0502020204030204" pitchFamily="34" charset="0"/>
              </a:rPr>
              <a:t>:	</a:t>
            </a:r>
            <a:r>
              <a:rPr lang="en-US" sz="2000" u="sng" dirty="0">
                <a:latin typeface="Calibri" panose="020F0502020204030204" pitchFamily="34" charset="0"/>
                <a:ea typeface="Calibri" panose="020F0502020204030204" pitchFamily="34" charset="0"/>
                <a:cs typeface="Calibri" panose="020F0502020204030204" pitchFamily="34" charset="0"/>
              </a:rPr>
              <a:t>Bridge building in the Christian community.</a:t>
            </a:r>
          </a:p>
          <a:p>
            <a:pPr marL="1885950" indent="-1828800">
              <a:spcAft>
                <a:spcPts val="0"/>
              </a:spcAft>
            </a:pPr>
            <a:endParaRPr lang="en-US" sz="2000" u="sng" dirty="0">
              <a:latin typeface="Calibri" panose="020F0502020204030204" pitchFamily="34" charset="0"/>
              <a:ea typeface="Calibri" panose="020F0502020204030204" pitchFamily="34" charset="0"/>
              <a:cs typeface="Calibri" panose="020F0502020204030204" pitchFamily="34" charset="0"/>
            </a:endParaRPr>
          </a:p>
          <a:p>
            <a:pPr marL="1885950" indent="-1828800">
              <a:spcAft>
                <a:spcPts val="0"/>
              </a:spcAft>
            </a:pPr>
            <a:r>
              <a:rPr lang="en-US" dirty="0"/>
              <a:t>I can </a:t>
            </a:r>
            <a:r>
              <a:rPr lang="en-US" b="1" dirty="0"/>
              <a:t>make links </a:t>
            </a:r>
            <a:r>
              <a:rPr lang="en-US" dirty="0"/>
              <a:t>to show how feelings and beliefs about reconciliation affect their </a:t>
            </a:r>
            <a:r>
              <a:rPr lang="en-US" dirty="0" err="1"/>
              <a:t>behaviour</a:t>
            </a:r>
            <a:r>
              <a:rPr lang="en-US" dirty="0"/>
              <a:t> and that of others.                                                 </a:t>
            </a:r>
          </a:p>
          <a:p>
            <a:pPr marL="1885950" indent="-1828800">
              <a:spcAft>
                <a:spcPts val="0"/>
              </a:spcAft>
            </a:pPr>
            <a:r>
              <a:rPr lang="en-US" dirty="0"/>
              <a:t>I can  </a:t>
            </a:r>
            <a:r>
              <a:rPr lang="en-US" b="1" dirty="0"/>
              <a:t>give reasons </a:t>
            </a:r>
            <a:r>
              <a:rPr lang="en-US" dirty="0"/>
              <a:t>why believers ask forgiveness of others and forgive those who have hurt them.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2BFAF73-4B69-B94A-ACCE-856D19350AEF}"/>
              </a:ext>
            </a:extLst>
          </p:cNvPr>
          <p:cNvSpPr/>
          <p:nvPr/>
        </p:nvSpPr>
        <p:spPr>
          <a:xfrm>
            <a:off x="1369835" y="2047298"/>
            <a:ext cx="5615703" cy="1446550"/>
          </a:xfrm>
          <a:prstGeom prst="rect">
            <a:avLst/>
          </a:prstGeom>
          <a:noFill/>
        </p:spPr>
        <p:txBody>
          <a:bodyPr wrap="none" lIns="91440" tIns="45720" rIns="91440" bIns="45720">
            <a:spAutoFit/>
          </a:bodyPr>
          <a:lstStyle/>
          <a:p>
            <a:pPr algn="ctr"/>
            <a:r>
              <a:rPr lang="en-GB" sz="4400" b="0" cap="none" spc="0" dirty="0">
                <a:ln w="0"/>
                <a:solidFill>
                  <a:schemeClr val="accent1"/>
                </a:solidFill>
                <a:effectLst>
                  <a:outerShdw blurRad="38100" dist="25400" dir="5400000" algn="ctr" rotWithShape="0">
                    <a:srgbClr val="6E747A">
                      <a:alpha val="43000"/>
                    </a:srgbClr>
                  </a:outerShdw>
                </a:effectLst>
              </a:rPr>
              <a:t>How easy do you</a:t>
            </a:r>
          </a:p>
          <a:p>
            <a:pPr algn="ctr"/>
            <a:r>
              <a:rPr lang="en-GB" sz="4400" b="0" cap="none" spc="0" dirty="0">
                <a:ln w="0"/>
                <a:solidFill>
                  <a:schemeClr val="accent1"/>
                </a:solidFill>
                <a:effectLst>
                  <a:outerShdw blurRad="38100" dist="25400" dir="5400000" algn="ctr" rotWithShape="0">
                    <a:srgbClr val="6E747A">
                      <a:alpha val="43000"/>
                    </a:srgbClr>
                  </a:outerShdw>
                </a:effectLst>
              </a:rPr>
              <a:t> find it to build bridges?</a:t>
            </a:r>
          </a:p>
        </p:txBody>
      </p:sp>
      <p:pic>
        <p:nvPicPr>
          <p:cNvPr id="4" name="Picture 3">
            <a:extLst>
              <a:ext uri="{FF2B5EF4-FFF2-40B4-BE49-F238E27FC236}">
                <a16:creationId xmlns:a16="http://schemas.microsoft.com/office/drawing/2014/main" id="{2E9868C5-B948-454E-8D80-B4A317FEAA72}"/>
              </a:ext>
            </a:extLst>
          </p:cNvPr>
          <p:cNvPicPr>
            <a:picLocks noChangeAspect="1"/>
          </p:cNvPicPr>
          <p:nvPr/>
        </p:nvPicPr>
        <p:blipFill>
          <a:blip r:embed="rId2"/>
          <a:stretch>
            <a:fillRect/>
          </a:stretch>
        </p:blipFill>
        <p:spPr>
          <a:xfrm>
            <a:off x="345057" y="4074712"/>
            <a:ext cx="3340100" cy="2438400"/>
          </a:xfrm>
          <a:prstGeom prst="rect">
            <a:avLst/>
          </a:prstGeom>
        </p:spPr>
      </p:pic>
      <p:sp>
        <p:nvSpPr>
          <p:cNvPr id="5" name="TextBox 4">
            <a:extLst>
              <a:ext uri="{FF2B5EF4-FFF2-40B4-BE49-F238E27FC236}">
                <a16:creationId xmlns:a16="http://schemas.microsoft.com/office/drawing/2014/main" id="{B27E6A42-2FBD-344B-A6DA-41182FE4B4C1}"/>
              </a:ext>
            </a:extLst>
          </p:cNvPr>
          <p:cNvSpPr txBox="1"/>
          <p:nvPr/>
        </p:nvSpPr>
        <p:spPr>
          <a:xfrm>
            <a:off x="3044396" y="4240354"/>
            <a:ext cx="2375477" cy="923330"/>
          </a:xfrm>
          <a:prstGeom prst="rect">
            <a:avLst/>
          </a:prstGeom>
          <a:noFill/>
        </p:spPr>
        <p:txBody>
          <a:bodyPr wrap="square" rtlCol="0">
            <a:spAutoFit/>
          </a:bodyPr>
          <a:lstStyle/>
          <a:p>
            <a:r>
              <a:rPr lang="en-US" dirty="0"/>
              <a:t>What if your best friend smashes your tablet screen?</a:t>
            </a:r>
          </a:p>
        </p:txBody>
      </p:sp>
      <p:sp>
        <p:nvSpPr>
          <p:cNvPr id="6" name="Rectangle 5">
            <a:extLst>
              <a:ext uri="{FF2B5EF4-FFF2-40B4-BE49-F238E27FC236}">
                <a16:creationId xmlns:a16="http://schemas.microsoft.com/office/drawing/2014/main" id="{CAC4D205-82D7-B744-A8E8-7018C914AE90}"/>
              </a:ext>
            </a:extLst>
          </p:cNvPr>
          <p:cNvSpPr/>
          <p:nvPr/>
        </p:nvSpPr>
        <p:spPr>
          <a:xfrm>
            <a:off x="5023770" y="4370582"/>
            <a:ext cx="792205" cy="923330"/>
          </a:xfrm>
          <a:prstGeom prst="rect">
            <a:avLst/>
          </a:prstGeom>
          <a:noFill/>
        </p:spPr>
        <p:txBody>
          <a:bodyPr wrap="none" lIns="91440" tIns="45720" rIns="91440" bIns="45720">
            <a:spAutoFit/>
          </a:bodyPr>
          <a:lstStyle/>
          <a:p>
            <a:pPr algn="ctr"/>
            <a:r>
              <a:rPr lang="en-GB" sz="5400" b="0" cap="none" spc="0">
                <a:ln w="0"/>
                <a:solidFill>
                  <a:schemeClr val="accent1"/>
                </a:solidFill>
                <a:effectLst>
                  <a:outerShdw blurRad="38100" dist="25400" dir="5400000" algn="ctr" rotWithShape="0">
                    <a:srgbClr val="6E747A">
                      <a:alpha val="43000"/>
                    </a:srgbClr>
                  </a:outerShdw>
                </a:effectLst>
              </a:rPr>
              <a:t>or</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pic>
        <p:nvPicPr>
          <p:cNvPr id="7" name="Picture 6">
            <a:extLst>
              <a:ext uri="{FF2B5EF4-FFF2-40B4-BE49-F238E27FC236}">
                <a16:creationId xmlns:a16="http://schemas.microsoft.com/office/drawing/2014/main" id="{C74ED028-698C-C44D-A0DF-BF67BCD998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0413" y="4527304"/>
            <a:ext cx="1784286" cy="1784286"/>
          </a:xfrm>
          <a:prstGeom prst="rect">
            <a:avLst/>
          </a:prstGeom>
        </p:spPr>
      </p:pic>
      <p:sp>
        <p:nvSpPr>
          <p:cNvPr id="8" name="TextBox 7">
            <a:extLst>
              <a:ext uri="{FF2B5EF4-FFF2-40B4-BE49-F238E27FC236}">
                <a16:creationId xmlns:a16="http://schemas.microsoft.com/office/drawing/2014/main" id="{8DCAE5E9-7DE0-F147-8D1E-66C9D38623BF}"/>
              </a:ext>
            </a:extLst>
          </p:cNvPr>
          <p:cNvSpPr txBox="1"/>
          <p:nvPr/>
        </p:nvSpPr>
        <p:spPr>
          <a:xfrm>
            <a:off x="6164674" y="3694386"/>
            <a:ext cx="2375477" cy="707886"/>
          </a:xfrm>
          <a:prstGeom prst="rect">
            <a:avLst/>
          </a:prstGeom>
          <a:noFill/>
        </p:spPr>
        <p:txBody>
          <a:bodyPr wrap="square" rtlCol="0">
            <a:spAutoFit/>
          </a:bodyPr>
          <a:lstStyle/>
          <a:p>
            <a:r>
              <a:rPr lang="en-US" sz="2000" dirty="0"/>
              <a:t>A stranger takes your scooter?</a:t>
            </a:r>
          </a:p>
        </p:txBody>
      </p:sp>
    </p:spTree>
    <p:extLst>
      <p:ext uri="{BB962C8B-B14F-4D97-AF65-F5344CB8AC3E}">
        <p14:creationId xmlns:p14="http://schemas.microsoft.com/office/powerpoint/2010/main" val="1829757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633" y="0"/>
            <a:ext cx="8074326" cy="923330"/>
          </a:xfrm>
          <a:prstGeom prst="rect">
            <a:avLst/>
          </a:prstGeom>
          <a:noFill/>
        </p:spPr>
        <p:txBody>
          <a:bodyPr wrap="none" lIns="91440" tIns="45720" rIns="91440" bIns="45720">
            <a:spAutoFit/>
          </a:bodyPr>
          <a:lstStyle/>
          <a:p>
            <a:pPr algn="ctr"/>
            <a:r>
              <a:rPr lang="en-GB" sz="5400" b="0" cap="none" spc="0" dirty="0">
                <a:ln w="0"/>
                <a:solidFill>
                  <a:schemeClr val="accent1"/>
                </a:solidFill>
                <a:effectLst>
                  <a:outerShdw blurRad="38100" dist="25400" dir="5400000" algn="ctr" rotWithShape="0">
                    <a:srgbClr val="6E747A">
                      <a:alpha val="43000"/>
                    </a:srgbClr>
                  </a:outerShdw>
                </a:effectLst>
              </a:rPr>
              <a:t>What have we learnt so far?</a:t>
            </a:r>
          </a:p>
        </p:txBody>
      </p:sp>
      <p:pic>
        <p:nvPicPr>
          <p:cNvPr id="3" name="Picture 2"/>
          <p:cNvPicPr>
            <a:picLocks noChangeAspect="1"/>
          </p:cNvPicPr>
          <p:nvPr/>
        </p:nvPicPr>
        <p:blipFill>
          <a:blip r:embed="rId2"/>
          <a:stretch>
            <a:fillRect/>
          </a:stretch>
        </p:blipFill>
        <p:spPr>
          <a:xfrm>
            <a:off x="4195482" y="1165005"/>
            <a:ext cx="3313214" cy="1861605"/>
          </a:xfrm>
          <a:prstGeom prst="rect">
            <a:avLst/>
          </a:prstGeom>
        </p:spPr>
      </p:pic>
      <p:pic>
        <p:nvPicPr>
          <p:cNvPr id="4" name="Picture 3"/>
          <p:cNvPicPr>
            <a:picLocks noChangeAspect="1"/>
          </p:cNvPicPr>
          <p:nvPr/>
        </p:nvPicPr>
        <p:blipFill>
          <a:blip r:embed="rId3"/>
          <a:stretch>
            <a:fillRect/>
          </a:stretch>
        </p:blipFill>
        <p:spPr>
          <a:xfrm>
            <a:off x="382121" y="1165005"/>
            <a:ext cx="2791385" cy="279138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121" y="4198065"/>
            <a:ext cx="3334374" cy="2500781"/>
          </a:xfrm>
          <a:prstGeom prst="rect">
            <a:avLst/>
          </a:prstGeom>
        </p:spPr>
      </p:pic>
      <p:pic>
        <p:nvPicPr>
          <p:cNvPr id="6" name="Picture 5"/>
          <p:cNvPicPr>
            <a:picLocks noChangeAspect="1"/>
          </p:cNvPicPr>
          <p:nvPr/>
        </p:nvPicPr>
        <p:blipFill>
          <a:blip r:embed="rId5"/>
          <a:stretch>
            <a:fillRect/>
          </a:stretch>
        </p:blipFill>
        <p:spPr>
          <a:xfrm>
            <a:off x="4625788" y="3497729"/>
            <a:ext cx="2882908" cy="3344173"/>
          </a:xfrm>
          <a:prstGeom prst="rect">
            <a:avLst/>
          </a:prstGeom>
        </p:spPr>
      </p:pic>
    </p:spTree>
    <p:extLst>
      <p:ext uri="{BB962C8B-B14F-4D97-AF65-F5344CB8AC3E}">
        <p14:creationId xmlns:p14="http://schemas.microsoft.com/office/powerpoint/2010/main" val="3830199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633" y="1849793"/>
            <a:ext cx="5714196" cy="4971349"/>
          </a:xfrm>
          <a:prstGeom prst="rect">
            <a:avLst/>
          </a:prstGeom>
        </p:spPr>
      </p:pic>
      <p:sp>
        <p:nvSpPr>
          <p:cNvPr id="5" name="Rectangle 4"/>
          <p:cNvSpPr/>
          <p:nvPr/>
        </p:nvSpPr>
        <p:spPr>
          <a:xfrm>
            <a:off x="391886" y="372465"/>
            <a:ext cx="8266922" cy="1200329"/>
          </a:xfrm>
          <a:prstGeom prst="rect">
            <a:avLst/>
          </a:prstGeom>
        </p:spPr>
        <p:txBody>
          <a:bodyPr wrap="square">
            <a:spAutoFit/>
          </a:bodyPr>
          <a:lstStyle/>
          <a:p>
            <a:r>
              <a:rPr lang="en-GB" sz="2400" dirty="0">
                <a:effectLst/>
                <a:latin typeface="Calibri" charset="0"/>
                <a:ea typeface="Calibri" charset="0"/>
                <a:cs typeface="Times New Roman" charset="0"/>
              </a:rPr>
              <a:t>One day when Pope John Paul was blessing all the people in the crowded Square of St Peter’s in Rome, one man in the crowd fired his gun and the bullet hit Pope John Paul in the stomach. </a:t>
            </a:r>
            <a:endParaRPr lang="en-US" sz="2400" dirty="0"/>
          </a:p>
        </p:txBody>
      </p:sp>
    </p:spTree>
    <p:extLst>
      <p:ext uri="{BB962C8B-B14F-4D97-AF65-F5344CB8AC3E}">
        <p14:creationId xmlns:p14="http://schemas.microsoft.com/office/powerpoint/2010/main" val="2671285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5029" y="1831133"/>
            <a:ext cx="6806421" cy="4723700"/>
          </a:xfrm>
          <a:prstGeom prst="rect">
            <a:avLst/>
          </a:prstGeom>
        </p:spPr>
      </p:pic>
      <p:sp>
        <p:nvSpPr>
          <p:cNvPr id="3" name="Rectangle 2"/>
          <p:cNvSpPr/>
          <p:nvPr/>
        </p:nvSpPr>
        <p:spPr>
          <a:xfrm>
            <a:off x="429208" y="365555"/>
            <a:ext cx="8360229" cy="1200329"/>
          </a:xfrm>
          <a:prstGeom prst="rect">
            <a:avLst/>
          </a:prstGeom>
        </p:spPr>
        <p:txBody>
          <a:bodyPr wrap="square">
            <a:spAutoFit/>
          </a:bodyPr>
          <a:lstStyle/>
          <a:p>
            <a:r>
              <a:rPr lang="en-GB" sz="2400" dirty="0">
                <a:effectLst/>
                <a:latin typeface="Calibri" charset="0"/>
                <a:ea typeface="Calibri" charset="0"/>
                <a:cs typeface="Times New Roman" charset="0"/>
              </a:rPr>
              <a:t>Immediately, his car gathered speed to take him away and his bodyguard took care of his wounds. He was rushed to hospital and everybody thought he would die.</a:t>
            </a:r>
            <a:r>
              <a:rPr lang="en-US" sz="2400" dirty="0">
                <a:effectLst/>
              </a:rPr>
              <a:t> </a:t>
            </a:r>
            <a:endParaRPr lang="en-US" sz="2400" dirty="0"/>
          </a:p>
        </p:txBody>
      </p:sp>
    </p:spTree>
    <p:extLst>
      <p:ext uri="{BB962C8B-B14F-4D97-AF65-F5344CB8AC3E}">
        <p14:creationId xmlns:p14="http://schemas.microsoft.com/office/powerpoint/2010/main" val="4149232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429" y="2636556"/>
            <a:ext cx="6095481" cy="3820407"/>
          </a:xfrm>
          <a:prstGeom prst="rect">
            <a:avLst/>
          </a:prstGeom>
        </p:spPr>
      </p:pic>
      <p:sp>
        <p:nvSpPr>
          <p:cNvPr id="3" name="Rectangle 2"/>
          <p:cNvSpPr/>
          <p:nvPr/>
        </p:nvSpPr>
        <p:spPr>
          <a:xfrm>
            <a:off x="167951" y="328232"/>
            <a:ext cx="8490857" cy="2308324"/>
          </a:xfrm>
          <a:prstGeom prst="rect">
            <a:avLst/>
          </a:prstGeom>
        </p:spPr>
        <p:txBody>
          <a:bodyPr wrap="square">
            <a:spAutoFit/>
          </a:bodyPr>
          <a:lstStyle/>
          <a:p>
            <a:pPr marL="57150"/>
            <a:r>
              <a:rPr lang="en-GB" sz="2400" dirty="0">
                <a:effectLst/>
                <a:latin typeface="Calibri" charset="0"/>
                <a:ea typeface="Calibri" charset="0"/>
                <a:cs typeface="Times New Roman" charset="0"/>
              </a:rPr>
              <a:t>Luckily, he didn’t die and he lived to carry on his life and good works. One day, he decided he would go to the prison where the assassin was being held. </a:t>
            </a:r>
            <a:r>
              <a:rPr lang="en-GB" sz="2400" dirty="0"/>
              <a:t>He wanted to show he had forgiven this man for what he had done. The two men made peace with one another. Much later when the Pope died, the man was seen at his funeral.</a:t>
            </a:r>
            <a:endParaRPr lang="en-US" sz="2400" dirty="0"/>
          </a:p>
        </p:txBody>
      </p:sp>
    </p:spTree>
    <p:extLst>
      <p:ext uri="{BB962C8B-B14F-4D97-AF65-F5344CB8AC3E}">
        <p14:creationId xmlns:p14="http://schemas.microsoft.com/office/powerpoint/2010/main" val="204123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081F6-3DB0-5D4B-9E52-014EE011BAAA}"/>
              </a:ext>
            </a:extLst>
          </p:cNvPr>
          <p:cNvSpPr/>
          <p:nvPr/>
        </p:nvSpPr>
        <p:spPr>
          <a:xfrm>
            <a:off x="189781" y="121869"/>
            <a:ext cx="8729932" cy="5509200"/>
          </a:xfrm>
          <a:prstGeom prst="rect">
            <a:avLst/>
          </a:prstGeom>
        </p:spPr>
        <p:txBody>
          <a:bodyPr wrap="square">
            <a:spAutoFit/>
          </a:bodyPr>
          <a:lstStyle/>
          <a:p>
            <a:pPr algn="ctr">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EXPLORE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Building bridges of friendship</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STANDARD INDICATOR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Some children will be able to </a:t>
            </a:r>
            <a:r>
              <a:rPr lang="en-US" b="1" dirty="0">
                <a:latin typeface="Calibri" panose="020F0502020204030204" pitchFamily="34" charset="0"/>
                <a:ea typeface="Calibri" panose="020F0502020204030204" pitchFamily="34" charset="0"/>
                <a:cs typeface="Times New Roman" panose="02020603050405020304" pitchFamily="18" charset="0"/>
              </a:rPr>
              <a:t>ask and respond</a:t>
            </a:r>
            <a:r>
              <a:rPr lang="en-US" dirty="0">
                <a:latin typeface="Calibri" panose="020F0502020204030204" pitchFamily="34" charset="0"/>
                <a:ea typeface="Calibri" panose="020F0502020204030204" pitchFamily="34" charset="0"/>
                <a:cs typeface="Times New Roman" panose="02020603050405020304" pitchFamily="18" charset="0"/>
              </a:rPr>
              <a:t> to questions about their own and others’ experience and feelings about what breaks and what mends a friendship.                                          Some children will be able to ask questions about what they and other </a:t>
            </a:r>
            <a:r>
              <a:rPr lang="en-US" b="1" dirty="0">
                <a:latin typeface="Calibri" panose="020F0502020204030204" pitchFamily="34" charset="0"/>
                <a:ea typeface="Calibri" panose="020F0502020204030204" pitchFamily="34" charset="0"/>
                <a:cs typeface="Times New Roman" panose="02020603050405020304" pitchFamily="18" charset="0"/>
              </a:rPr>
              <a:t>wonder</a:t>
            </a:r>
            <a:r>
              <a:rPr lang="en-US" dirty="0">
                <a:latin typeface="Calibri" panose="020F0502020204030204" pitchFamily="34" charset="0"/>
                <a:ea typeface="Calibri" panose="020F0502020204030204" pitchFamily="34" charset="0"/>
                <a:cs typeface="Times New Roman" panose="02020603050405020304" pitchFamily="18" charset="0"/>
              </a:rPr>
              <a:t> about how friendships may be restored.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Some children will be able to </a:t>
            </a:r>
            <a:r>
              <a:rPr lang="en-US" b="1" dirty="0">
                <a:latin typeface="Calibri" panose="020F0502020204030204" pitchFamily="34" charset="0"/>
                <a:ea typeface="Calibri" panose="020F0502020204030204" pitchFamily="34" charset="0"/>
                <a:cs typeface="Times New Roman" panose="02020603050405020304" pitchFamily="18" charset="0"/>
              </a:rPr>
              <a:t>make links</a:t>
            </a:r>
            <a:r>
              <a:rPr lang="en-US" dirty="0">
                <a:latin typeface="Calibri" panose="020F0502020204030204" pitchFamily="34" charset="0"/>
                <a:ea typeface="Calibri" panose="020F0502020204030204" pitchFamily="34" charset="0"/>
                <a:cs typeface="Times New Roman" panose="02020603050405020304" pitchFamily="18" charset="0"/>
              </a:rPr>
              <a:t> to show how feelings and beliefs affect their </a:t>
            </a:r>
            <a:r>
              <a:rPr lang="en-US" dirty="0" err="1">
                <a:latin typeface="Calibri" panose="020F0502020204030204" pitchFamily="34" charset="0"/>
                <a:ea typeface="Calibri" panose="020F0502020204030204" pitchFamily="34" charset="0"/>
                <a:cs typeface="Times New Roman" panose="02020603050405020304" pitchFamily="18" charset="0"/>
              </a:rPr>
              <a:t>behaviour</a:t>
            </a:r>
            <a:r>
              <a:rPr lang="en-US" dirty="0">
                <a:latin typeface="Calibri" panose="020F0502020204030204" pitchFamily="34" charset="0"/>
                <a:ea typeface="Calibri" panose="020F0502020204030204" pitchFamily="34" charset="0"/>
                <a:cs typeface="Times New Roman" panose="02020603050405020304" pitchFamily="18" charset="0"/>
              </a:rPr>
              <a:t> and that of others in respect to maintaining friendship.                                                           Some children will be able to </a:t>
            </a:r>
            <a:r>
              <a:rPr lang="en-US" b="1" dirty="0">
                <a:latin typeface="Calibri" panose="020F0502020204030204" pitchFamily="34" charset="0"/>
                <a:ea typeface="Calibri" panose="020F0502020204030204" pitchFamily="34" charset="0"/>
                <a:cs typeface="Times New Roman" panose="02020603050405020304" pitchFamily="18" charset="0"/>
              </a:rPr>
              <a:t>compare</a:t>
            </a:r>
            <a:r>
              <a:rPr lang="en-US" dirty="0">
                <a:latin typeface="Calibri" panose="020F0502020204030204" pitchFamily="34" charset="0"/>
                <a:ea typeface="Calibri" panose="020F0502020204030204" pitchFamily="34" charset="0"/>
                <a:cs typeface="Times New Roman" panose="02020603050405020304" pitchFamily="18" charset="0"/>
              </a:rPr>
              <a:t> their own and other people’s ideas about questions of building and maintaining friendship and </a:t>
            </a:r>
            <a:r>
              <a:rPr lang="en-US" dirty="0" err="1">
                <a:latin typeface="Calibri" panose="020F0502020204030204" pitchFamily="34" charset="0"/>
                <a:ea typeface="Calibri" panose="020F0502020204030204" pitchFamily="34" charset="0"/>
                <a:cs typeface="Times New Roman" panose="02020603050405020304" pitchFamily="18" charset="0"/>
              </a:rPr>
              <a:t>realise</a:t>
            </a:r>
            <a:r>
              <a:rPr lang="en-US" dirty="0">
                <a:latin typeface="Calibri" panose="020F0502020204030204" pitchFamily="34" charset="0"/>
                <a:ea typeface="Calibri" panose="020F0502020204030204" pitchFamily="34" charset="0"/>
                <a:cs typeface="Times New Roman" panose="02020603050405020304" pitchFamily="18" charset="0"/>
              </a:rPr>
              <a:t> that these questions are difficult to answer.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KEY WORDS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bridges, friendship</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A7A3B1C-BC09-E44A-99F1-CB492189E8C6}"/>
              </a:ext>
            </a:extLst>
          </p:cNvPr>
          <p:cNvSpPr txBox="1"/>
          <p:nvPr/>
        </p:nvSpPr>
        <p:spPr>
          <a:xfrm>
            <a:off x="189781" y="258792"/>
            <a:ext cx="3071004" cy="369332"/>
          </a:xfrm>
          <a:prstGeom prst="rect">
            <a:avLst/>
          </a:prstGeom>
          <a:solidFill>
            <a:schemeClr val="accent2">
              <a:lumMod val="40000"/>
              <a:lumOff val="60000"/>
            </a:schemeClr>
          </a:solidFill>
        </p:spPr>
        <p:txBody>
          <a:bodyPr wrap="square" rtlCol="0">
            <a:spAutoFit/>
          </a:bodyPr>
          <a:lstStyle/>
          <a:p>
            <a:r>
              <a:rPr lang="en-US" dirty="0"/>
              <a:t>Background notes for parents</a:t>
            </a:r>
          </a:p>
        </p:txBody>
      </p:sp>
    </p:spTree>
    <p:extLst>
      <p:ext uri="{BB962C8B-B14F-4D97-AF65-F5344CB8AC3E}">
        <p14:creationId xmlns:p14="http://schemas.microsoft.com/office/powerpoint/2010/main" val="3659628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33069" y="-39067"/>
            <a:ext cx="5516314" cy="6990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1020249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249" y="-418584"/>
            <a:ext cx="10279187" cy="7634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
        <p:nvSpPr>
          <p:cNvPr id="2" name="TextBox 1"/>
          <p:cNvSpPr txBox="1"/>
          <p:nvPr/>
        </p:nvSpPr>
        <p:spPr>
          <a:xfrm>
            <a:off x="825334" y="543055"/>
            <a:ext cx="3645405" cy="5284780"/>
          </a:xfrm>
          <a:prstGeom prst="rect">
            <a:avLst/>
          </a:prstGeom>
          <a:noFill/>
        </p:spPr>
        <p:txBody>
          <a:bodyPr wrap="square" rtlCol="0">
            <a:spAutoFit/>
          </a:bodyPr>
          <a:lstStyle/>
          <a:p>
            <a:r>
              <a:rPr lang="en-GB" sz="1687" dirty="0">
                <a:latin typeface="Century Gothic" pitchFamily="34" charset="0"/>
              </a:rPr>
              <a:t>As God’s chosen ones, holy and beloved, clothe yourselves with compassion, kindness, humility, meekness, and patience. </a:t>
            </a:r>
          </a:p>
          <a:p>
            <a:endParaRPr lang="en-GB" sz="1687" dirty="0">
              <a:latin typeface="Century Gothic" pitchFamily="34" charset="0"/>
            </a:endParaRPr>
          </a:p>
          <a:p>
            <a:r>
              <a:rPr lang="en-GB" sz="1687" dirty="0">
                <a:latin typeface="Century Gothic" pitchFamily="34" charset="0"/>
              </a:rPr>
              <a:t>Put up with one another and, if anyone has a complaint against another, forgive one another; just as the Lord has forgiven you, so you also must forgive.</a:t>
            </a:r>
          </a:p>
          <a:p>
            <a:endParaRPr lang="en-GB" sz="1687" dirty="0">
              <a:latin typeface="Century Gothic" pitchFamily="34" charset="0"/>
            </a:endParaRPr>
          </a:p>
          <a:p>
            <a:r>
              <a:rPr lang="en-GB" sz="1687" dirty="0">
                <a:latin typeface="Century Gothic" pitchFamily="34" charset="0"/>
              </a:rPr>
              <a:t>Above all, clothe yourselves with love, which binds everything together in perfect harmony.</a:t>
            </a:r>
          </a:p>
          <a:p>
            <a:endParaRPr lang="en-GB" sz="1687" dirty="0">
              <a:latin typeface="Century Gothic" pitchFamily="34" charset="0"/>
            </a:endParaRPr>
          </a:p>
          <a:p>
            <a:r>
              <a:rPr lang="en-GB" sz="1687" dirty="0">
                <a:latin typeface="Century Gothic" pitchFamily="34" charset="0"/>
              </a:rPr>
              <a:t>And let the peace of Christ rule in your hearts, that is why you belong to the Christian family.</a:t>
            </a:r>
          </a:p>
          <a:p>
            <a:endParaRPr lang="en-GB" sz="1687" dirty="0">
              <a:latin typeface="Century Gothic" pitchFamily="34" charset="0"/>
            </a:endParaRPr>
          </a:p>
          <a:p>
            <a:r>
              <a:rPr lang="en-GB" sz="1687" dirty="0">
                <a:latin typeface="Century Gothic" pitchFamily="34" charset="0"/>
              </a:rPr>
              <a:t>And always be thankful.</a:t>
            </a:r>
          </a:p>
        </p:txBody>
      </p:sp>
      <p:sp>
        <p:nvSpPr>
          <p:cNvPr id="4" name="TextBox 3"/>
          <p:cNvSpPr txBox="1"/>
          <p:nvPr/>
        </p:nvSpPr>
        <p:spPr>
          <a:xfrm>
            <a:off x="5230198" y="5808639"/>
            <a:ext cx="3139099" cy="525016"/>
          </a:xfrm>
          <a:prstGeom prst="rect">
            <a:avLst/>
          </a:prstGeom>
          <a:noFill/>
        </p:spPr>
        <p:txBody>
          <a:bodyPr wrap="square" rtlCol="0">
            <a:spAutoFit/>
          </a:bodyPr>
          <a:lstStyle/>
          <a:p>
            <a:pPr algn="r"/>
            <a:r>
              <a:rPr lang="en-GB" sz="1406" dirty="0">
                <a:latin typeface="Century Gothic" pitchFamily="34" charset="0"/>
              </a:rPr>
              <a:t>Based on Colossians 3: 12-15</a:t>
            </a:r>
          </a:p>
          <a:p>
            <a:pPr algn="r"/>
            <a:r>
              <a:rPr lang="en-GB" sz="1406" dirty="0">
                <a:latin typeface="Century Gothic" pitchFamily="34" charset="0"/>
              </a:rPr>
              <a:t>(Come and See)</a:t>
            </a:r>
          </a:p>
        </p:txBody>
      </p:sp>
      <p:pic>
        <p:nvPicPr>
          <p:cNvPr id="103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4522" y="492424"/>
            <a:ext cx="3582166" cy="4404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545153803"/>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1000"/>
                                        <p:tgtEl>
                                          <p:spTgt spid="2">
                                            <p:txEl>
                                              <p:pRg st="6" end="6"/>
                                            </p:txEl>
                                          </p:spTgt>
                                        </p:tgtEl>
                                      </p:cBhvr>
                                    </p:animEffect>
                                  </p:childTnLst>
                                </p:cTn>
                              </p:par>
                            </p:childTnLst>
                          </p:cTn>
                        </p:par>
                        <p:par>
                          <p:cTn id="24" fill="hold">
                            <p:stCondLst>
                              <p:cond delay="9000"/>
                            </p:stCondLst>
                            <p:childTnLst>
                              <p:par>
                                <p:cTn id="25" presetID="10" presetClass="entr" presetSubtype="0" fill="hold" nodeType="afterEffect">
                                  <p:stCondLst>
                                    <p:cond delay="100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childTnLst>
                                </p:cTn>
                              </p:par>
                            </p:childTnLst>
                          </p:cTn>
                        </p:par>
                        <p:par>
                          <p:cTn id="28" fill="hold">
                            <p:stCondLst>
                              <p:cond delay="11000"/>
                            </p:stCondLst>
                            <p:childTnLst>
                              <p:par>
                                <p:cTn id="29" presetID="10" presetClass="entr" presetSubtype="0" fill="hold" grpId="0" nodeType="after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97" y="0"/>
            <a:ext cx="5357813" cy="6791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3480609083"/>
      </p:ext>
    </p:extLst>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xmlns:p14="http://schemas.microsoft.com/office/powerpoint/2010/mai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96" y="1874399"/>
            <a:ext cx="8602824" cy="3416320"/>
          </a:xfrm>
          <a:prstGeom prst="rect">
            <a:avLst/>
          </a:prstGeom>
        </p:spPr>
        <p:txBody>
          <a:bodyPr wrap="square">
            <a:spAutoFit/>
          </a:bodyPr>
          <a:lstStyle/>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Did anything impress you in this story?</a:t>
            </a:r>
            <a:endParaRPr lang="en-US" sz="2400" dirty="0">
              <a:latin typeface="Calibri" charset="0"/>
              <a:ea typeface="Calibri" charset="0"/>
              <a:cs typeface="Times New Roman" charset="0"/>
            </a:endParaRPr>
          </a:p>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Which of the words in St Paul would you think describes the Pope’s action?</a:t>
            </a:r>
            <a:endParaRPr lang="en-US" sz="2400" dirty="0">
              <a:latin typeface="Calibri" charset="0"/>
              <a:ea typeface="Calibri" charset="0"/>
              <a:cs typeface="Times New Roman" charset="0"/>
            </a:endParaRPr>
          </a:p>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What are the reconciliation words that  Paul mentions? </a:t>
            </a:r>
            <a:endParaRPr lang="en-US" sz="2400" dirty="0">
              <a:latin typeface="Calibri" charset="0"/>
              <a:ea typeface="Calibri" charset="0"/>
              <a:cs typeface="Times New Roman" charset="0"/>
            </a:endParaRPr>
          </a:p>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How did Pope John Paul II build a bridge?</a:t>
            </a:r>
            <a:endParaRPr lang="en-US" sz="2400" dirty="0">
              <a:latin typeface="Calibri" charset="0"/>
              <a:ea typeface="Calibri" charset="0"/>
              <a:cs typeface="Times New Roman" charset="0"/>
            </a:endParaRPr>
          </a:p>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How does Paul suggest we can build bridges when we fail in Jesus’ commandment?</a:t>
            </a:r>
            <a:endParaRPr lang="en-US" sz="2400" dirty="0">
              <a:latin typeface="Calibri" charset="0"/>
              <a:ea typeface="Calibri" charset="0"/>
              <a:cs typeface="Times New Roman" charset="0"/>
            </a:endParaRPr>
          </a:p>
          <a:p>
            <a:pPr marL="514350" marR="0" lvl="0" indent="-514350">
              <a:spcBef>
                <a:spcPts val="0"/>
              </a:spcBef>
              <a:spcAft>
                <a:spcPts val="0"/>
              </a:spcAft>
              <a:buClr>
                <a:srgbClr val="5E74D4"/>
              </a:buClr>
              <a:buSzPts val="1400"/>
              <a:buFont typeface="+mj-lt"/>
              <a:buAutoNum type="arabicPeriod"/>
            </a:pPr>
            <a:r>
              <a:rPr lang="en-GB" sz="2400" dirty="0">
                <a:latin typeface="Calibri" charset="0"/>
                <a:ea typeface="Calibri" charset="0"/>
                <a:cs typeface="Times New Roman" charset="0"/>
              </a:rPr>
              <a:t>If you have fallen out with a good friend what could you do to reach out to them, to build a bridge towards them?</a:t>
            </a:r>
            <a:endParaRPr lang="en-US" sz="2400" dirty="0">
              <a:effectLst/>
              <a:latin typeface="Calibri" charset="0"/>
              <a:ea typeface="Calibri" charset="0"/>
              <a:cs typeface="Times New Roman" charset="0"/>
            </a:endParaRPr>
          </a:p>
        </p:txBody>
      </p:sp>
      <p:sp>
        <p:nvSpPr>
          <p:cNvPr id="3" name="Rectangle 2"/>
          <p:cNvSpPr/>
          <p:nvPr/>
        </p:nvSpPr>
        <p:spPr>
          <a:xfrm>
            <a:off x="694860" y="133161"/>
            <a:ext cx="5358005" cy="923330"/>
          </a:xfrm>
          <a:prstGeom prst="rect">
            <a:avLst/>
          </a:prstGeom>
          <a:noFill/>
        </p:spPr>
        <p:txBody>
          <a:bodyPr wrap="none" lIns="91440" tIns="45720" rIns="91440" bIns="45720">
            <a:spAutoFit/>
          </a:bodyPr>
          <a:lstStyle/>
          <a:p>
            <a:pPr algn="ctr"/>
            <a:r>
              <a:rPr lang="en-GB" sz="5400" b="0" cap="none" spc="0" dirty="0">
                <a:ln w="0"/>
                <a:solidFill>
                  <a:schemeClr val="accent1"/>
                </a:solidFill>
                <a:effectLst>
                  <a:outerShdw blurRad="38100" dist="25400" dir="5400000" algn="ctr" rotWithShape="0">
                    <a:srgbClr val="6E747A">
                      <a:alpha val="43000"/>
                    </a:srgbClr>
                  </a:outerShdw>
                </a:effectLst>
              </a:rPr>
              <a:t>Let’s </a:t>
            </a:r>
            <a:r>
              <a:rPr lang="en-GB" sz="5400" dirty="0">
                <a:ln w="0"/>
                <a:solidFill>
                  <a:schemeClr val="accent1"/>
                </a:solidFill>
                <a:effectLst>
                  <a:outerShdw blurRad="38100" dist="25400" dir="5400000" algn="ctr" rotWithShape="0">
                    <a:srgbClr val="6E747A">
                      <a:alpha val="43000"/>
                    </a:srgbClr>
                  </a:outerShdw>
                </a:effectLst>
              </a:rPr>
              <a:t>think about</a:t>
            </a:r>
            <a:r>
              <a:rPr lang="is-IS" sz="5400" b="0" cap="none" spc="0" dirty="0">
                <a:ln w="0"/>
                <a:solidFill>
                  <a:schemeClr val="accent1"/>
                </a:solidFill>
                <a:effectLst>
                  <a:outerShdw blurRad="38100" dist="25400" dir="5400000" algn="ctr" rotWithShape="0">
                    <a:srgbClr val="6E747A">
                      <a:alpha val="43000"/>
                    </a:srgbClr>
                  </a:outerShdw>
                </a:effectLst>
              </a:rPr>
              <a:t>…</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01114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360" y="255500"/>
            <a:ext cx="6130140" cy="923330"/>
          </a:xfrm>
          <a:prstGeom prst="rect">
            <a:avLst/>
          </a:prstGeom>
          <a:noFill/>
        </p:spPr>
        <p:txBody>
          <a:bodyPr wrap="none" lIns="91440" tIns="45720" rIns="91440" bIns="45720">
            <a:spAutoFit/>
          </a:bodyPr>
          <a:lstStyle/>
          <a:p>
            <a:pPr algn="ctr"/>
            <a:r>
              <a:rPr lang="en-GB" sz="5400" b="0" cap="none" spc="0" dirty="0">
                <a:ln w="0"/>
                <a:solidFill>
                  <a:schemeClr val="accent1"/>
                </a:solidFill>
                <a:effectLst>
                  <a:outerShdw blurRad="38100" dist="25400" dir="5400000" algn="ctr" rotWithShape="0">
                    <a:srgbClr val="6E747A">
                      <a:alpha val="43000"/>
                    </a:srgbClr>
                  </a:outerShdw>
                </a:effectLst>
              </a:rPr>
              <a:t>Show your learning</a:t>
            </a:r>
            <a:r>
              <a:rPr lang="is-IS" sz="5400" b="0" cap="none" spc="0" dirty="0">
                <a:ln w="0"/>
                <a:solidFill>
                  <a:schemeClr val="accent1"/>
                </a:solidFill>
                <a:effectLst>
                  <a:outerShdw blurRad="38100" dist="25400" dir="5400000" algn="ctr" rotWithShape="0">
                    <a:srgbClr val="6E747A">
                      <a:alpha val="43000"/>
                    </a:srgbClr>
                  </a:outerShdw>
                </a:effectLst>
              </a:rPr>
              <a:t>…</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5B0C2592-ABAF-4649-944C-0B6F43FA3E53}"/>
              </a:ext>
            </a:extLst>
          </p:cNvPr>
          <p:cNvSpPr txBox="1"/>
          <p:nvPr/>
        </p:nvSpPr>
        <p:spPr>
          <a:xfrm>
            <a:off x="156360" y="1481328"/>
            <a:ext cx="8768184" cy="4401205"/>
          </a:xfrm>
          <a:prstGeom prst="rect">
            <a:avLst/>
          </a:prstGeom>
          <a:noFill/>
        </p:spPr>
        <p:txBody>
          <a:bodyPr wrap="square" rtlCol="0">
            <a:spAutoFit/>
          </a:bodyPr>
          <a:lstStyle/>
          <a:p>
            <a:r>
              <a:rPr lang="en-US" sz="2800" dirty="0"/>
              <a:t>Imagine you are a news reporter and you have heard about what Pope John Paul II did to show forgiveness. </a:t>
            </a:r>
          </a:p>
          <a:p>
            <a:endParaRPr lang="en-US" sz="2800" dirty="0"/>
          </a:p>
          <a:p>
            <a:r>
              <a:rPr lang="en-US" sz="2800" dirty="0"/>
              <a:t>Write down the questions you would ask the Pope and the answers you think he would give.</a:t>
            </a:r>
          </a:p>
          <a:p>
            <a:endParaRPr lang="en-US" sz="2800" dirty="0"/>
          </a:p>
          <a:p>
            <a:r>
              <a:rPr lang="en-US" sz="2800" dirty="0"/>
              <a:t>Try to include the reasons he was able to forgive – think about the scripture from this topic. </a:t>
            </a:r>
          </a:p>
          <a:p>
            <a:endParaRPr lang="en-US" sz="2800" dirty="0"/>
          </a:p>
          <a:p>
            <a:endParaRPr lang="en-US" sz="2800" dirty="0"/>
          </a:p>
        </p:txBody>
      </p:sp>
    </p:spTree>
    <p:extLst>
      <p:ext uri="{BB962C8B-B14F-4D97-AF65-F5344CB8AC3E}">
        <p14:creationId xmlns:p14="http://schemas.microsoft.com/office/powerpoint/2010/main" val="2843537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2F95C-2BA0-2340-BE11-A45A3B0562D9}"/>
              </a:ext>
            </a:extLst>
          </p:cNvPr>
          <p:cNvSpPr/>
          <p:nvPr/>
        </p:nvSpPr>
        <p:spPr>
          <a:xfrm>
            <a:off x="310551" y="756849"/>
            <a:ext cx="8660921" cy="4585871"/>
          </a:xfrm>
          <a:prstGeom prst="rect">
            <a:avLst/>
          </a:prstGeom>
        </p:spPr>
        <p:txBody>
          <a:bodyPr wrap="square">
            <a:spAutoFit/>
          </a:bodyPr>
          <a:lstStyle/>
          <a:p>
            <a:pPr algn="ctr">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RESPOND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Remembering, celebrating and responding to building bridges of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friendship and the importance of admitting wrong and being reconciled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with God and one another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Remember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Start the session with a moment of quiet reflection. Light a candle and make the sign of the cross.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Is</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there is anything you wonder and ask questions about: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What makes friendships strong.</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How decisions about friendship are informed by beliefs and values. </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How bridges of friendships are built.</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How friendships may be restored when they have been broken.</a:t>
            </a: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2818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B6F90E-AFFB-974C-A884-A2E227ADF609}"/>
              </a:ext>
            </a:extLst>
          </p:cNvPr>
          <p:cNvSpPr/>
          <p:nvPr/>
        </p:nvSpPr>
        <p:spPr>
          <a:xfrm>
            <a:off x="189780" y="56138"/>
            <a:ext cx="8712680" cy="6617196"/>
          </a:xfrm>
          <a:prstGeom prst="rect">
            <a:avLst/>
          </a:prstGeom>
        </p:spPr>
        <p:txBody>
          <a:bodyPr wrap="square">
            <a:spAutoFit/>
          </a:bodyPr>
          <a:lstStyle/>
          <a:p>
            <a:pPr>
              <a:spcAft>
                <a:spcPts val="0"/>
              </a:spcAft>
            </a:pPr>
            <a:r>
              <a:rPr lang="en-US" sz="2000" b="1" dirty="0">
                <a:latin typeface="Calibri" panose="020F0502020204030204" pitchFamily="34" charset="0"/>
                <a:ea typeface="Calibri" panose="020F0502020204030204" pitchFamily="34" charset="0"/>
                <a:cs typeface="Times New Roman" panose="02020603050405020304" pitchFamily="18" charset="0"/>
              </a:rPr>
              <a:t>R</a:t>
            </a:r>
            <a:r>
              <a:rPr lang="en-US" sz="2000" b="1" dirty="0">
                <a:effectLst/>
                <a:latin typeface="Calibri" panose="020F0502020204030204" pitchFamily="34" charset="0"/>
                <a:ea typeface="Calibri" panose="020F0502020204030204" pitchFamily="34" charset="0"/>
                <a:cs typeface="Times New Roman" panose="02020603050405020304" pitchFamily="18" charset="0"/>
              </a:rPr>
              <a:t>emember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The meaning of the story of </a:t>
            </a:r>
            <a:r>
              <a:rPr lang="en-GB" i="1" dirty="0">
                <a:latin typeface="Calibri" panose="020F0502020204030204" pitchFamily="34" charset="0"/>
                <a:ea typeface="Calibri" panose="020F0502020204030204" pitchFamily="34" charset="0"/>
                <a:cs typeface="Times New Roman" panose="02020603050405020304" pitchFamily="18" charset="0"/>
              </a:rPr>
              <a:t>The Good Shepherd </a:t>
            </a:r>
            <a:r>
              <a:rPr lang="en-GB" dirty="0">
                <a:latin typeface="Calibri" panose="020F0502020204030204" pitchFamily="34" charset="0"/>
                <a:ea typeface="Calibri" panose="020F0502020204030204" pitchFamily="34" charset="0"/>
                <a:cs typeface="Times New Roman" panose="02020603050405020304" pitchFamily="18" charset="0"/>
              </a:rPr>
              <a:t>(lost sheep).</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God’s mercy and love is like the tenderness shown in the story.</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The Sacrament of Reconciliation brings us back to God, who forgives us and absolves us from our sins.</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Sin and the importance of examining your conscience. </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The greatest commandment – love of God and others. </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Other names for the Sacrament of Reconciliation: Confession, Penance and Sacrament of Forgiveness.</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The meaning of </a:t>
            </a:r>
            <a:r>
              <a:rPr lang="en-GB" i="1" dirty="0">
                <a:latin typeface="Calibri" panose="020F0502020204030204" pitchFamily="34" charset="0"/>
                <a:ea typeface="Calibri" panose="020F0502020204030204" pitchFamily="34" charset="0"/>
                <a:cs typeface="Times New Roman" panose="02020603050405020304" pitchFamily="18" charset="0"/>
              </a:rPr>
              <a:t>contrition </a:t>
            </a:r>
            <a:r>
              <a:rPr lang="en-GB" dirty="0">
                <a:latin typeface="Calibri" panose="020F0502020204030204" pitchFamily="34" charset="0"/>
                <a:ea typeface="Calibri" panose="020F0502020204030204" pitchFamily="34" charset="0"/>
                <a:cs typeface="Times New Roman" panose="02020603050405020304" pitchFamily="18" charset="0"/>
              </a:rPr>
              <a:t>and </a:t>
            </a:r>
            <a:r>
              <a:rPr lang="en-GB" i="1" dirty="0">
                <a:latin typeface="Calibri" panose="020F0502020204030204" pitchFamily="34" charset="0"/>
                <a:ea typeface="Calibri" panose="020F0502020204030204" pitchFamily="34" charset="0"/>
                <a:cs typeface="Times New Roman" panose="02020603050405020304" pitchFamily="18" charset="0"/>
              </a:rPr>
              <a:t>absolution</a:t>
            </a:r>
            <a:r>
              <a:rPr lang="en-GB"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spcAft>
                <a:spcPts val="0"/>
              </a:spcAft>
              <a:buClr>
                <a:srgbClr val="E5D000"/>
              </a:buClr>
              <a:buSzPts val="14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Forgiveness of others.</a:t>
            </a: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Rejoice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Can you say a prayer and use some music to reflect on your learning?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Apply your learning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How can I build a bridge towards someone today?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Some suggested ideas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After a time of quiet reflection and prayer:</a:t>
            </a:r>
          </a:p>
          <a:p>
            <a:pPr marL="285750" indent="-285750">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Think about what you could do to build a bridge towards a person you have hurt or just don’t play with much, or someone who has hurt you.</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Write on a card what you will do to build a bridge. </a:t>
            </a:r>
            <a:endParaRPr lang="en-US" dirty="0"/>
          </a:p>
        </p:txBody>
      </p:sp>
    </p:spTree>
    <p:extLst>
      <p:ext uri="{BB962C8B-B14F-4D97-AF65-F5344CB8AC3E}">
        <p14:creationId xmlns:p14="http://schemas.microsoft.com/office/powerpoint/2010/main" val="1280605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A9C204-B79A-3640-B4DC-349264B87572}"/>
              </a:ext>
            </a:extLst>
          </p:cNvPr>
          <p:cNvSpPr/>
          <p:nvPr/>
        </p:nvSpPr>
        <p:spPr>
          <a:xfrm>
            <a:off x="577969" y="360628"/>
            <a:ext cx="6892505" cy="313932"/>
          </a:xfrm>
          <a:prstGeom prst="rect">
            <a:avLst/>
          </a:prstGeom>
        </p:spPr>
        <p:txBody>
          <a:bodyPr wrap="square">
            <a:spAutoFit/>
          </a:bodyPr>
          <a:lstStyle/>
          <a:p>
            <a:pPr>
              <a:lnSpc>
                <a:spcPts val="1640"/>
              </a:lnSpc>
              <a:spcBef>
                <a:spcPts val="55"/>
              </a:spcBef>
              <a:spcAft>
                <a:spcPts val="0"/>
              </a:spcAft>
              <a:tabLst>
                <a:tab pos="2019300" algn="l"/>
              </a:tabLst>
            </a:pPr>
            <a:r>
              <a:rPr lang="en-US"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L</a:t>
            </a:r>
            <a:r>
              <a:rPr lang="en-US" sz="20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a:t>
            </a:r>
            <a:r>
              <a:rPr lang="en-US"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ARNING INTENTION:</a:t>
            </a:r>
            <a:r>
              <a:rPr lang="en-US" b="1" dirty="0">
                <a:solidFill>
                  <a:srgbClr val="231F20"/>
                </a:solidFill>
                <a:latin typeface="Calibri" panose="020F0502020204030204" pitchFamily="34" charset="0"/>
                <a:ea typeface="Calibri" panose="020F0502020204030204" pitchFamily="34" charset="0"/>
                <a:cs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cs typeface="Calibri" panose="020F0502020204030204" pitchFamily="34" charset="0"/>
              </a:rPr>
              <a:t>Building bridges of friendship.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09F31AA-78CB-0D43-A906-B2E1366C4A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935" y="1597339"/>
            <a:ext cx="3004614" cy="4518790"/>
          </a:xfrm>
          <a:prstGeom prst="rect">
            <a:avLst/>
          </a:prstGeom>
        </p:spPr>
      </p:pic>
      <p:pic>
        <p:nvPicPr>
          <p:cNvPr id="4" name="Picture 3">
            <a:extLst>
              <a:ext uri="{FF2B5EF4-FFF2-40B4-BE49-F238E27FC236}">
                <a16:creationId xmlns:a16="http://schemas.microsoft.com/office/drawing/2014/main" id="{C0952D98-50A7-0041-ADA7-D5B60C75A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6609" y="1897812"/>
            <a:ext cx="4589253" cy="3441940"/>
          </a:xfrm>
          <a:prstGeom prst="rect">
            <a:avLst/>
          </a:prstGeom>
        </p:spPr>
      </p:pic>
      <p:sp>
        <p:nvSpPr>
          <p:cNvPr id="5" name="Rectangle 4">
            <a:extLst>
              <a:ext uri="{FF2B5EF4-FFF2-40B4-BE49-F238E27FC236}">
                <a16:creationId xmlns:a16="http://schemas.microsoft.com/office/drawing/2014/main" id="{C99F7231-6171-1449-87BB-612803FD80C1}"/>
              </a:ext>
            </a:extLst>
          </p:cNvPr>
          <p:cNvSpPr/>
          <p:nvPr/>
        </p:nvSpPr>
        <p:spPr>
          <a:xfrm>
            <a:off x="316906" y="766342"/>
            <a:ext cx="8827094" cy="830997"/>
          </a:xfrm>
          <a:prstGeom prst="rect">
            <a:avLst/>
          </a:prstGeom>
          <a:solidFill>
            <a:schemeClr val="accent2">
              <a:lumMod val="40000"/>
              <a:lumOff val="60000"/>
            </a:schemeClr>
          </a:solidFill>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rPr>
              <a:t>Let’s think about bridges. What do they do and why do we need them?</a:t>
            </a:r>
            <a:r>
              <a:rPr lang="en-GB" sz="2400" dirty="0">
                <a:effectLst/>
              </a:rPr>
              <a:t> </a:t>
            </a:r>
            <a:endParaRPr lang="en-US" sz="2400" dirty="0"/>
          </a:p>
        </p:txBody>
      </p:sp>
    </p:spTree>
    <p:extLst>
      <p:ext uri="{BB962C8B-B14F-4D97-AF65-F5344CB8AC3E}">
        <p14:creationId xmlns:p14="http://schemas.microsoft.com/office/powerpoint/2010/main" val="412602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4DA24-0564-4B48-A20B-D563950C0191}"/>
              </a:ext>
            </a:extLst>
          </p:cNvPr>
          <p:cNvSpPr/>
          <p:nvPr/>
        </p:nvSpPr>
        <p:spPr>
          <a:xfrm>
            <a:off x="241538" y="4174079"/>
            <a:ext cx="8436634" cy="1938992"/>
          </a:xfrm>
          <a:prstGeom prst="rect">
            <a:avLst/>
          </a:prstGeom>
          <a:solidFill>
            <a:schemeClr val="accent2">
              <a:lumMod val="40000"/>
              <a:lumOff val="60000"/>
            </a:schemeClr>
          </a:solidFill>
        </p:spPr>
        <p:txBody>
          <a:bodyPr wrap="square">
            <a:spAutoFit/>
          </a:bodyPr>
          <a:lstStyle/>
          <a:p>
            <a:pPr algn="ctr">
              <a:spcAft>
                <a:spcPts val="0"/>
              </a:spcAft>
            </a:pPr>
            <a:r>
              <a:rPr lang="en-US" sz="2400" dirty="0">
                <a:solidFill>
                  <a:srgbClr val="231F20"/>
                </a:solidFill>
                <a:latin typeface="Calibri" panose="020F0502020204030204" pitchFamily="34" charset="0"/>
                <a:ea typeface="Calibri" panose="020F0502020204030204" pitchFamily="34" charset="0"/>
                <a:cs typeface="Calibri" panose="020F0502020204030204" pitchFamily="34" charset="0"/>
              </a:rPr>
              <a:t>A bridge needs to be built from both sides.  A bridge must be strong enough for people to walk on.  Bridges span or stretch across things.</a:t>
            </a:r>
            <a:r>
              <a:rPr lang="en-US" sz="2400" i="1" dirty="0">
                <a:solidFill>
                  <a:srgbClr val="231F20"/>
                </a:solidFill>
                <a:latin typeface="Calibri" panose="020F0502020204030204" pitchFamily="34" charset="0"/>
                <a:ea typeface="Calibri" panose="020F0502020204030204" pitchFamily="34" charset="0"/>
                <a:cs typeface="Calibri" panose="020F0502020204030204" pitchFamily="34"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latin typeface="Calibri" panose="020F0502020204030204" pitchFamily="34" charset="0"/>
                <a:ea typeface="Calibri" panose="020F0502020204030204" pitchFamily="34" charset="0"/>
                <a:cs typeface="Times New Roman" panose="02020603050405020304" pitchFamily="18" charset="0"/>
              </a:rPr>
              <a:t>A bridge needs to be cared for and looked after otherwise it will just fall down. </a:t>
            </a:r>
            <a:endParaRPr lang="en-US" sz="2400" dirty="0"/>
          </a:p>
        </p:txBody>
      </p:sp>
      <p:pic>
        <p:nvPicPr>
          <p:cNvPr id="3" name="Picture 2">
            <a:extLst>
              <a:ext uri="{FF2B5EF4-FFF2-40B4-BE49-F238E27FC236}">
                <a16:creationId xmlns:a16="http://schemas.microsoft.com/office/drawing/2014/main" id="{26811E6C-3AD9-034F-A831-BDF2BA34B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5228" y="414069"/>
            <a:ext cx="4589253" cy="3441940"/>
          </a:xfrm>
          <a:prstGeom prst="rect">
            <a:avLst/>
          </a:prstGeom>
        </p:spPr>
      </p:pic>
    </p:spTree>
    <p:extLst>
      <p:ext uri="{BB962C8B-B14F-4D97-AF65-F5344CB8AC3E}">
        <p14:creationId xmlns:p14="http://schemas.microsoft.com/office/powerpoint/2010/main" val="152392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EE5A5-E85C-7547-98A2-D652FB087F01}"/>
              </a:ext>
            </a:extLst>
          </p:cNvPr>
          <p:cNvPicPr>
            <a:picLocks noChangeAspect="1"/>
          </p:cNvPicPr>
          <p:nvPr/>
        </p:nvPicPr>
        <p:blipFill>
          <a:blip r:embed="rId2"/>
          <a:stretch>
            <a:fillRect/>
          </a:stretch>
        </p:blipFill>
        <p:spPr>
          <a:xfrm>
            <a:off x="189780" y="755597"/>
            <a:ext cx="8712679" cy="6102403"/>
          </a:xfrm>
          <a:prstGeom prst="rect">
            <a:avLst/>
          </a:prstGeom>
        </p:spPr>
      </p:pic>
      <p:sp>
        <p:nvSpPr>
          <p:cNvPr id="3" name="Rectangle 2">
            <a:extLst>
              <a:ext uri="{FF2B5EF4-FFF2-40B4-BE49-F238E27FC236}">
                <a16:creationId xmlns:a16="http://schemas.microsoft.com/office/drawing/2014/main" id="{341195DC-4905-434E-B872-4CB3CEDAA897}"/>
              </a:ext>
            </a:extLst>
          </p:cNvPr>
          <p:cNvSpPr/>
          <p:nvPr/>
        </p:nvSpPr>
        <p:spPr>
          <a:xfrm>
            <a:off x="393460" y="293932"/>
            <a:ext cx="5061322" cy="461665"/>
          </a:xfrm>
          <a:prstGeom prst="rect">
            <a:avLst/>
          </a:prstGeom>
        </p:spPr>
        <p:txBody>
          <a:bodyPr wrap="none">
            <a:spAutoFit/>
          </a:bodyPr>
          <a:lstStyle/>
          <a:p>
            <a:pPr>
              <a:spcAft>
                <a:spcPts val="0"/>
              </a:spcAft>
            </a:pPr>
            <a:r>
              <a:rPr lang="en-US" sz="2400" b="1" u="sng" dirty="0">
                <a:solidFill>
                  <a:srgbClr val="231F20"/>
                </a:solidFill>
                <a:latin typeface="Calibri" panose="020F0502020204030204" pitchFamily="34" charset="0"/>
                <a:ea typeface="Calibri" panose="020F0502020204030204" pitchFamily="34" charset="0"/>
                <a:cs typeface="Calibri" panose="020F0502020204030204" pitchFamily="34" charset="0"/>
              </a:rPr>
              <a:t>Read the story ‘A bridge of friendship’.</a:t>
            </a:r>
            <a:endParaRPr lang="en-GB" sz="2400"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23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6318B-CB2C-BF40-91DA-54B17E131C43}"/>
              </a:ext>
            </a:extLst>
          </p:cNvPr>
          <p:cNvSpPr/>
          <p:nvPr/>
        </p:nvSpPr>
        <p:spPr>
          <a:xfrm>
            <a:off x="517586" y="638073"/>
            <a:ext cx="8281358" cy="4647426"/>
          </a:xfrm>
          <a:prstGeom prst="rect">
            <a:avLst/>
          </a:prstGeom>
        </p:spPr>
        <p:txBody>
          <a:bodyPr wrap="square">
            <a:spAutoFit/>
          </a:bodyPr>
          <a:lstStyle/>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A friendship is like a bridge between people -  it needs to be strengthened, maintained or repaired.</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3200" b="1" dirty="0">
                <a:latin typeface="Calibri" panose="020F0502020204030204" pitchFamily="34" charset="0"/>
                <a:ea typeface="Calibri" panose="020F0502020204030204" pitchFamily="34" charset="0"/>
                <a:cs typeface="Times New Roman" panose="02020603050405020304" pitchFamily="18" charset="0"/>
              </a:rPr>
              <a:t>Think about these questions.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brought Charlotte and Poppy together as friends?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Why do you think the friendship faded?</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do you think about Poppy?</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do you think Charlotte might do?</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Has anything like this ever happened to you? </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How did you feel?</a:t>
            </a:r>
          </a:p>
          <a:p>
            <a:pPr marL="342900" lvl="0" indent="-342900">
              <a:spcAft>
                <a:spcPts val="0"/>
              </a:spcAft>
              <a:buClr>
                <a:srgbClr val="5E74D4"/>
              </a:buClr>
              <a:buSzPts val="1400"/>
              <a:buFont typeface="Symbol Std"/>
              <a:buChar char="Q"/>
            </a:pPr>
            <a:r>
              <a:rPr lang="en-GB" sz="2400" dirty="0">
                <a:latin typeface="Calibri" panose="020F0502020204030204" pitchFamily="34" charset="0"/>
                <a:ea typeface="Calibri" panose="020F0502020204030204" pitchFamily="34" charset="0"/>
                <a:cs typeface="Times New Roman" panose="02020603050405020304" pitchFamily="18" charset="0"/>
              </a:rPr>
              <a:t>What did you do to mend the friendship?</a:t>
            </a:r>
          </a:p>
        </p:txBody>
      </p:sp>
    </p:spTree>
    <p:extLst>
      <p:ext uri="{BB962C8B-B14F-4D97-AF65-F5344CB8AC3E}">
        <p14:creationId xmlns:p14="http://schemas.microsoft.com/office/powerpoint/2010/main" val="26087593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E2FAD"/>
      </a:dk1>
      <a:lt1>
        <a:srgbClr val="FFB775"/>
      </a:lt1>
      <a:dk2>
        <a:srgbClr val="0E2FAD"/>
      </a:dk2>
      <a:lt2>
        <a:srgbClr val="B3CCE6"/>
      </a:lt2>
      <a:accent1>
        <a:srgbClr val="BBDDFB"/>
      </a:accent1>
      <a:accent2>
        <a:srgbClr val="6BA7F8"/>
      </a:accent2>
      <a:accent3>
        <a:srgbClr val="FFD8BD"/>
      </a:accent3>
      <a:accent4>
        <a:srgbClr val="0A2793"/>
      </a:accent4>
      <a:accent5>
        <a:srgbClr val="DAEBFD"/>
      </a:accent5>
      <a:accent6>
        <a:srgbClr val="6097E1"/>
      </a:accent6>
      <a:hlink>
        <a:srgbClr val="FA8900"/>
      </a:hlink>
      <a:folHlink>
        <a:srgbClr val="007B7E"/>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E8AB4"/>
        </a:dk1>
        <a:lt1>
          <a:srgbClr val="F8F8F8"/>
        </a:lt1>
        <a:dk2>
          <a:srgbClr val="5D5888"/>
        </a:dk2>
        <a:lt2>
          <a:srgbClr val="FFFFFF"/>
        </a:lt2>
        <a:accent1>
          <a:srgbClr val="191077"/>
        </a:accent1>
        <a:accent2>
          <a:srgbClr val="BC0606"/>
        </a:accent2>
        <a:accent3>
          <a:srgbClr val="B6B4C3"/>
        </a:accent3>
        <a:accent4>
          <a:srgbClr val="D4D4D4"/>
        </a:accent4>
        <a:accent5>
          <a:srgbClr val="ABAABD"/>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Default Design 14">
        <a:dk1>
          <a:srgbClr val="8E8AB4"/>
        </a:dk1>
        <a:lt1>
          <a:srgbClr val="F8F8F8"/>
        </a:lt1>
        <a:dk2>
          <a:srgbClr val="5D5888"/>
        </a:dk2>
        <a:lt2>
          <a:srgbClr val="FFFFFF"/>
        </a:lt2>
        <a:accent1>
          <a:srgbClr val="FFFFFF"/>
        </a:accent1>
        <a:accent2>
          <a:srgbClr val="BC0606"/>
        </a:accent2>
        <a:accent3>
          <a:srgbClr val="B6B4C3"/>
        </a:accent3>
        <a:accent4>
          <a:srgbClr val="D4D4D4"/>
        </a:accent4>
        <a:accent5>
          <a:srgbClr val="FFFFFF"/>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8E8AB4"/>
        </a:dk1>
        <a:lt1>
          <a:srgbClr val="F8F8F8"/>
        </a:lt1>
        <a:dk2>
          <a:srgbClr val="5D5888"/>
        </a:dk2>
        <a:lt2>
          <a:srgbClr val="FFFFFF"/>
        </a:lt2>
        <a:accent1>
          <a:srgbClr val="5D5888"/>
        </a:accent1>
        <a:accent2>
          <a:srgbClr val="BC0606"/>
        </a:accent2>
        <a:accent3>
          <a:srgbClr val="B6B4C3"/>
        </a:accent3>
        <a:accent4>
          <a:srgbClr val="D4D4D4"/>
        </a:accent4>
        <a:accent5>
          <a:srgbClr val="B6B4C3"/>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
      <a:clrScheme name="Default Design 16">
        <a:dk1>
          <a:srgbClr val="8E8AB4"/>
        </a:dk1>
        <a:lt1>
          <a:srgbClr val="F8F8F8"/>
        </a:lt1>
        <a:dk2>
          <a:srgbClr val="5D5888"/>
        </a:dk2>
        <a:lt2>
          <a:srgbClr val="463F83"/>
        </a:lt2>
        <a:accent1>
          <a:srgbClr val="5D5888"/>
        </a:accent1>
        <a:accent2>
          <a:srgbClr val="BC0606"/>
        </a:accent2>
        <a:accent3>
          <a:srgbClr val="B6B4C3"/>
        </a:accent3>
        <a:accent4>
          <a:srgbClr val="D4D4D4"/>
        </a:accent4>
        <a:accent5>
          <a:srgbClr val="B6B4C3"/>
        </a:accent5>
        <a:accent6>
          <a:srgbClr val="AA0505"/>
        </a:accent6>
        <a:hlink>
          <a:srgbClr val="FF9933"/>
        </a:hlink>
        <a:folHlink>
          <a:srgbClr val="99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2909</TotalTime>
  <Words>4170</Words>
  <Application>Microsoft Office PowerPoint</Application>
  <PresentationFormat>On-screen Show (4:3)</PresentationFormat>
  <Paragraphs>308</Paragraphs>
  <Slides>56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Arial</vt:lpstr>
      <vt:lpstr>Calibri</vt:lpstr>
      <vt:lpstr>Calibri Light</vt:lpstr>
      <vt:lpstr>Century Gothic</vt:lpstr>
      <vt:lpstr>Symbol Std</vt:lpstr>
      <vt:lpstr>Times New Roman</vt:lpstr>
      <vt:lpstr>Wingdings</vt:lpstr>
      <vt:lpstr>Wingdings 3</vt:lpstr>
      <vt:lpstr>Office Theme</vt:lpstr>
      <vt:lpstr>Default Design</vt:lpstr>
      <vt:lpstr>Year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Spiritual Journaling 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4</dc:title>
  <dc:creator>Emma Sharp</dc:creator>
  <cp:lastModifiedBy>helen brennan</cp:lastModifiedBy>
  <cp:revision>37</cp:revision>
  <dcterms:created xsi:type="dcterms:W3CDTF">2020-05-23T09:44:09Z</dcterms:created>
  <dcterms:modified xsi:type="dcterms:W3CDTF">2020-05-31T20:23:45Z</dcterms:modified>
</cp:coreProperties>
</file>