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62" r:id="rId4"/>
    <p:sldId id="261" r:id="rId5"/>
    <p:sldId id="273" r:id="rId6"/>
    <p:sldId id="274" r:id="rId7"/>
    <p:sldId id="275" r:id="rId8"/>
    <p:sldId id="277" r:id="rId9"/>
    <p:sldId id="278" r:id="rId10"/>
    <p:sldId id="283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61"/>
    <p:restoredTop sz="94243"/>
  </p:normalViewPr>
  <p:slideViewPr>
    <p:cSldViewPr snapToGrid="0" snapToObjects="1">
      <p:cViewPr varScale="1">
        <p:scale>
          <a:sx n="90" d="100"/>
          <a:sy n="90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1BE-5CA1-5749-98CA-C8D2242C4118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0E19-0E50-F645-A174-230E99BE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8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1BE-5CA1-5749-98CA-C8D2242C4118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0E19-0E50-F645-A174-230E99BE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9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1BE-5CA1-5749-98CA-C8D2242C4118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0E19-0E50-F645-A174-230E99BE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9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1BE-5CA1-5749-98CA-C8D2242C4118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0E19-0E50-F645-A174-230E99BE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0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1BE-5CA1-5749-98CA-C8D2242C4118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0E19-0E50-F645-A174-230E99BE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1BE-5CA1-5749-98CA-C8D2242C4118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0E19-0E50-F645-A174-230E99BE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6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1BE-5CA1-5749-98CA-C8D2242C4118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0E19-0E50-F645-A174-230E99BE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5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1BE-5CA1-5749-98CA-C8D2242C4118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0E19-0E50-F645-A174-230E99BE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4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1BE-5CA1-5749-98CA-C8D2242C4118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0E19-0E50-F645-A174-230E99BE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8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1BE-5CA1-5749-98CA-C8D2242C4118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0E19-0E50-F645-A174-230E99BE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0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1BE-5CA1-5749-98CA-C8D2242C4118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0E19-0E50-F645-A174-230E99BE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0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2F1BE-5CA1-5749-98CA-C8D2242C4118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60E19-0E50-F645-A174-230E99BE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0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learningzone/clips/the-quran/320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uetube.co.uk/film/alien-abduction-islam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www.truetube.co.uk/film/holy-books-quran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9C85-5151-8347-8B76-0EC1215E20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Year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9E4B0-2301-3B4C-9A10-562B5D7238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Islam</a:t>
            </a:r>
          </a:p>
          <a:p>
            <a:r>
              <a:rPr lang="en-US" dirty="0"/>
              <a:t>Holy Books</a:t>
            </a:r>
          </a:p>
        </p:txBody>
      </p:sp>
    </p:spTree>
    <p:extLst>
      <p:ext uri="{BB962C8B-B14F-4D97-AF65-F5344CB8AC3E}">
        <p14:creationId xmlns:p14="http://schemas.microsoft.com/office/powerpoint/2010/main" val="220231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4BC86B-0C2D-C643-9EAC-AFD55163A9B3}"/>
              </a:ext>
            </a:extLst>
          </p:cNvPr>
          <p:cNvSpPr/>
          <p:nvPr/>
        </p:nvSpPr>
        <p:spPr>
          <a:xfrm>
            <a:off x="320842" y="1852800"/>
            <a:ext cx="8566484" cy="3361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marR="612140" indent="-179705">
              <a:lnSpc>
                <a:spcPct val="108000"/>
              </a:lnSpc>
              <a:spcAft>
                <a:spcPts val="0"/>
              </a:spcAft>
            </a:pP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Q </a:t>
            </a:r>
            <a:r>
              <a:rPr lang="en-US" sz="2400" spc="2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H</a:t>
            </a:r>
            <a:r>
              <a:rPr lang="en-US" sz="2400" spc="-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 do 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ou think it helps 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 learn the Qur’an off 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b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 heart?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80"/>
              </a:spcBef>
              <a:spcAft>
                <a:spcPts val="0"/>
              </a:spcAft>
            </a:pP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Q </a:t>
            </a:r>
            <a:r>
              <a:rPr lang="en-US" sz="2400" spc="2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What a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 the dif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ent 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wa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 of learning the Qur’an?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marR="127000" indent="-179705">
              <a:lnSpc>
                <a:spcPct val="108000"/>
              </a:lnSpc>
              <a:spcBef>
                <a:spcPts val="390"/>
              </a:spcBef>
              <a:spcAft>
                <a:spcPts val="0"/>
              </a:spcAft>
            </a:pP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Q </a:t>
            </a:r>
            <a:r>
              <a:rPr lang="en-US" sz="2400" spc="2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What did 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ou notice about the 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wa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 the Qur’an 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as being 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ead? (Ri</a:t>
            </a:r>
            <a:r>
              <a:rPr lang="en-US" sz="2400" spc="-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g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ht 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 left and starting at 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hat 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ould be 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or us the end of the book.)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marR="179070" indent="-179705">
              <a:lnSpc>
                <a:spcPct val="108000"/>
              </a:lnSpc>
              <a:spcBef>
                <a:spcPts val="280"/>
              </a:spcBef>
              <a:spcAft>
                <a:spcPts val="0"/>
              </a:spcAft>
            </a:pP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Q </a:t>
            </a:r>
            <a:r>
              <a:rPr lang="en-US" sz="2400" spc="2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What do the opening 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ds of the Qur’an 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ell 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ou about its purpose?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268467-621D-F748-9B27-16D0A4CDFF3E}"/>
              </a:ext>
            </a:extLst>
          </p:cNvPr>
          <p:cNvSpPr/>
          <p:nvPr/>
        </p:nvSpPr>
        <p:spPr>
          <a:xfrm>
            <a:off x="706207" y="416640"/>
            <a:ext cx="5614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Think and discuss…</a:t>
            </a:r>
          </a:p>
        </p:txBody>
      </p:sp>
    </p:spTree>
    <p:extLst>
      <p:ext uri="{BB962C8B-B14F-4D97-AF65-F5344CB8AC3E}">
        <p14:creationId xmlns:p14="http://schemas.microsoft.com/office/powerpoint/2010/main" val="378063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AB0690-EC5F-FE4A-A274-833CD9C60F5F}"/>
              </a:ext>
            </a:extLst>
          </p:cNvPr>
          <p:cNvSpPr/>
          <p:nvPr/>
        </p:nvSpPr>
        <p:spPr>
          <a:xfrm>
            <a:off x="310508" y="155276"/>
            <a:ext cx="8523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Discover: The 99 beautiful names for Allah. 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6AB360-841C-AA4F-8F9D-C7F9C561743D}"/>
              </a:ext>
            </a:extLst>
          </p:cNvPr>
          <p:cNvSpPr/>
          <p:nvPr/>
        </p:nvSpPr>
        <p:spPr>
          <a:xfrm>
            <a:off x="310508" y="801607"/>
            <a:ext cx="8523038" cy="5939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5730">
              <a:lnSpc>
                <a:spcPct val="108000"/>
              </a:lnSpc>
              <a:spcAft>
                <a:spcPts val="0"/>
              </a:spcAft>
            </a:pP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The Qur’an contains 99 beautiful names </a:t>
            </a:r>
            <a:r>
              <a:rPr lang="en-US" sz="20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or Allah. Each name describes the natu</a:t>
            </a:r>
            <a:r>
              <a:rPr lang="en-US" sz="20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 or cha</a:t>
            </a:r>
            <a:r>
              <a:rPr lang="en-US" sz="20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ac</a:t>
            </a:r>
            <a:r>
              <a:rPr lang="en-US" sz="20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eristics of Allah. Ma</a:t>
            </a:r>
            <a:r>
              <a:rPr lang="en-US" sz="20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n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 Muslims use a </a:t>
            </a:r>
            <a:r>
              <a:rPr lang="en-US" sz="2000" i="1" dirty="0" err="1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subha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a string of beads </a:t>
            </a:r>
            <a:r>
              <a:rPr lang="en-US" sz="20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 </a:t>
            </a:r>
            <a:r>
              <a:rPr lang="en-US" sz="20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eci</a:t>
            </a:r>
            <a:r>
              <a:rPr lang="en-US" sz="20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 their names and </a:t>
            </a:r>
            <a:r>
              <a:rPr lang="en-US" sz="20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 count their p</a:t>
            </a:r>
            <a:r>
              <a:rPr lang="en-US" sz="20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ray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ers. The </a:t>
            </a:r>
            <a:r>
              <a:rPr lang="en-US" sz="2000" dirty="0" err="1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subha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is made up of th</a:t>
            </a:r>
            <a:r>
              <a:rPr lang="en-US" sz="20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ee sets of thirt</a:t>
            </a:r>
            <a:r>
              <a:rPr lang="en-US" sz="20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-th</a:t>
            </a:r>
            <a:r>
              <a:rPr lang="en-US" sz="20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ee beads and one la</a:t>
            </a:r>
            <a:r>
              <a:rPr lang="en-US" sz="20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ge bead making one hund</a:t>
            </a:r>
            <a:r>
              <a:rPr lang="en-US" sz="20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ed in </a:t>
            </a:r>
            <a:r>
              <a:rPr lang="en-US" sz="20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otal. Th</a:t>
            </a:r>
            <a:r>
              <a:rPr lang="en-US" sz="20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 a</a:t>
            </a:r>
            <a:r>
              <a:rPr lang="en-US" sz="20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 of</a:t>
            </a:r>
            <a:r>
              <a:rPr lang="en-US" sz="20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en made f</a:t>
            </a:r>
            <a:r>
              <a:rPr lang="en-US" sz="20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om </a:t>
            </a:r>
            <a:r>
              <a:rPr lang="en-US" sz="20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ood or plastic.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9690">
              <a:lnSpc>
                <a:spcPct val="108000"/>
              </a:lnSpc>
              <a:spcAft>
                <a:spcPts val="0"/>
              </a:spcAft>
            </a:pP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The ninet</a:t>
            </a:r>
            <a:r>
              <a:rPr lang="en-US" sz="20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-nine beads a</a:t>
            </a:r>
            <a:r>
              <a:rPr lang="en-US" sz="20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 used </a:t>
            </a:r>
            <a:r>
              <a:rPr lang="en-US" sz="20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 s</a:t>
            </a:r>
            <a:r>
              <a:rPr lang="en-US" sz="20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 the ninet</a:t>
            </a:r>
            <a:r>
              <a:rPr lang="en-US" sz="20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-nine names </a:t>
            </a:r>
            <a:r>
              <a:rPr lang="en-US" sz="20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or Allah during p</a:t>
            </a:r>
            <a:r>
              <a:rPr lang="en-US" sz="20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ray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en-US" sz="2000" spc="-1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Muslims beli</a:t>
            </a:r>
            <a:r>
              <a:rPr lang="en-US" sz="20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en-US" sz="20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v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 that </a:t>
            </a:r>
            <a:r>
              <a:rPr lang="en-US" sz="20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epeating his name </a:t>
            </a:r>
            <a:r>
              <a:rPr lang="en-US" sz="20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</a:t>
            </a:r>
            <a:r>
              <a:rPr lang="en-US" sz="20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v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er and </a:t>
            </a:r>
            <a:r>
              <a:rPr lang="en-US" sz="20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</a:t>
            </a:r>
            <a:r>
              <a:rPr lang="en-US" sz="20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v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er brings them closer </a:t>
            </a:r>
            <a:r>
              <a:rPr lang="en-US" sz="20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 God.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80"/>
              </a:spcBef>
              <a:spcAft>
                <a:spcPts val="0"/>
              </a:spcAft>
            </a:pP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Some of those names a</a:t>
            </a:r>
            <a:r>
              <a:rPr lang="en-US" sz="20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e: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>
              <a:spcBef>
                <a:spcPts val="39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•	The gentle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>
              <a:spcBef>
                <a:spcPts val="39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•	The all-</a:t>
            </a:r>
            <a:r>
              <a:rPr lang="en-US" sz="20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</a:t>
            </a:r>
            <a:r>
              <a:rPr lang="en-US" sz="20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g</a:t>
            </a:r>
            <a:r>
              <a:rPr lang="en-US" sz="20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i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ving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>
              <a:spcBef>
                <a:spcPts val="39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•	The all-kn</a:t>
            </a:r>
            <a:r>
              <a:rPr lang="en-US" sz="2000" spc="-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wing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>
              <a:spcBef>
                <a:spcPts val="39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•	The C</a:t>
            </a:r>
            <a:r>
              <a:rPr lang="en-US" sz="20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ea</a:t>
            </a:r>
            <a:r>
              <a:rPr lang="en-US" sz="20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or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>
              <a:spcBef>
                <a:spcPts val="39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•	The all-seeing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>
              <a:spcBef>
                <a:spcPts val="39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•	The st</a:t>
            </a:r>
            <a:r>
              <a:rPr lang="en-US" sz="20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ong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>
              <a:spcBef>
                <a:spcPts val="39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•	The truth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>
              <a:spcBef>
                <a:spcPts val="39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•	The g</a:t>
            </a:r>
            <a:r>
              <a:rPr lang="en-US" sz="2000" spc="-2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i</a:t>
            </a:r>
            <a:r>
              <a:rPr lang="en-US" sz="20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v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er of li</a:t>
            </a:r>
            <a:r>
              <a:rPr lang="en-US" sz="20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</a:t>
            </a:r>
            <a:r>
              <a:rPr lang="en-US" sz="20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97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46" y="290147"/>
            <a:ext cx="4318195" cy="61106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37163" y="785613"/>
            <a:ext cx="2553287" cy="1173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">
              <a:lnSpc>
                <a:spcPct val="107000"/>
              </a:lnSpc>
              <a:spcBef>
                <a:spcPts val="110"/>
              </a:spcBef>
              <a:spcAft>
                <a:spcPts val="0"/>
              </a:spcAft>
            </a:pPr>
            <a:r>
              <a:rPr lang="en-GB" spc="-1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</a:t>
            </a:r>
            <a:r>
              <a:rPr lang="en-GB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ttp://</a:t>
            </a:r>
            <a:r>
              <a:rPr lang="en-GB" spc="5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ww</a:t>
            </a:r>
            <a:r>
              <a:rPr lang="en-GB" spc="-7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w</a:t>
            </a:r>
            <a:r>
              <a:rPr lang="en-GB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.bbc.</a:t>
            </a:r>
            <a:r>
              <a:rPr lang="en-GB" spc="-1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c</a:t>
            </a:r>
            <a:r>
              <a:rPr lang="en-GB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o.uk/learning</a:t>
            </a:r>
            <a:r>
              <a:rPr lang="en-GB" spc="-2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z</a:t>
            </a:r>
            <a:r>
              <a:rPr lang="en-GB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one</a:t>
            </a:r>
            <a:r>
              <a:rPr lang="en-GB" spc="-2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/</a:t>
            </a:r>
            <a:r>
              <a:rPr lang="en-GB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cli</a:t>
            </a:r>
            <a:r>
              <a:rPr lang="en-GB" spc="-5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p</a:t>
            </a:r>
            <a:r>
              <a:rPr lang="en-GB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s/the-qu</a:t>
            </a:r>
            <a:r>
              <a:rPr lang="en-GB" spc="-2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r</a:t>
            </a:r>
            <a:r>
              <a:rPr lang="en-GB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an/320.</a:t>
            </a:r>
            <a:r>
              <a:rPr lang="en-GB" spc="-1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</a:t>
            </a:r>
            <a:r>
              <a:rPr lang="en-GB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tml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90">
              <a:lnSpc>
                <a:spcPts val="1290"/>
              </a:lnSpc>
              <a:spcBef>
                <a:spcPts val="240"/>
              </a:spcBef>
              <a:spcAft>
                <a:spcPts val="0"/>
              </a:spcAft>
            </a:pPr>
            <a:r>
              <a:rPr lang="en-GB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GB" spc="-25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GB" spc="-2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GB" spc="-15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</a:t>
            </a:r>
            <a:r>
              <a:rPr lang="en-GB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 beads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E13E73-E751-6F4E-A2E4-58DB7E7482D5}"/>
              </a:ext>
            </a:extLst>
          </p:cNvPr>
          <p:cNvSpPr/>
          <p:nvPr/>
        </p:nvSpPr>
        <p:spPr>
          <a:xfrm>
            <a:off x="304800" y="271238"/>
            <a:ext cx="8540621" cy="5915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6675" algn="just">
              <a:lnSpc>
                <a:spcPct val="108000"/>
              </a:lnSpc>
              <a:spcBef>
                <a:spcPts val="390"/>
              </a:spcBef>
              <a:spcAft>
                <a:spcPts val="0"/>
              </a:spcAft>
            </a:pPr>
            <a:r>
              <a:rPr lang="en-US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The Qur’an st</a:t>
            </a:r>
            <a:r>
              <a:rPr lang="en-US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esses the importance of </a:t>
            </a:r>
            <a:r>
              <a:rPr lang="en-US" sz="28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espect </a:t>
            </a:r>
            <a:r>
              <a:rPr lang="en-US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</a:t>
            </a:r>
            <a:r>
              <a:rPr lang="en-US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or human li</a:t>
            </a:r>
            <a:r>
              <a:rPr lang="en-US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</a:t>
            </a:r>
            <a:r>
              <a:rPr lang="en-US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 and this includes </a:t>
            </a:r>
            <a:r>
              <a:rPr lang="en-US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esponsibilities bet</a:t>
            </a:r>
            <a:r>
              <a:rPr lang="en-US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lang="en-US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een pa</a:t>
            </a:r>
            <a:r>
              <a:rPr lang="en-US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ents and their child</a:t>
            </a:r>
            <a:r>
              <a:rPr lang="en-US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en. It </a:t>
            </a:r>
            <a:r>
              <a:rPr lang="en-US" sz="28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ells child</a:t>
            </a:r>
            <a:r>
              <a:rPr lang="en-US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en </a:t>
            </a:r>
            <a:r>
              <a:rPr lang="en-US" sz="28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 ob</a:t>
            </a:r>
            <a:r>
              <a:rPr lang="en-US" sz="28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 their pa</a:t>
            </a:r>
            <a:r>
              <a:rPr lang="en-US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ents and look af</a:t>
            </a:r>
            <a:r>
              <a:rPr lang="en-US" sz="28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er them and </a:t>
            </a:r>
            <a:r>
              <a:rPr lang="en-US" sz="28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 ca</a:t>
            </a:r>
            <a:r>
              <a:rPr lang="en-US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 </a:t>
            </a:r>
            <a:r>
              <a:rPr lang="en-US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</a:t>
            </a:r>
            <a:r>
              <a:rPr lang="en-US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or them </a:t>
            </a:r>
            <a:r>
              <a:rPr lang="en-US" sz="28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lang="en-US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hen th</a:t>
            </a:r>
            <a:r>
              <a:rPr lang="en-US" sz="28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 get old.</a:t>
            </a:r>
            <a:endParaRPr lang="en-GB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marR="31750" indent="30480">
              <a:lnSpc>
                <a:spcPct val="108000"/>
              </a:lnSpc>
              <a:spcBef>
                <a:spcPts val="28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Sh</a:t>
            </a:r>
            <a:r>
              <a:rPr lang="en-US" sz="2800" i="1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</a:t>
            </a:r>
            <a:r>
              <a:rPr lang="en-US" sz="2800" i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 kindn</a:t>
            </a:r>
            <a:r>
              <a:rPr lang="en-US" sz="2800" i="1" spc="-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en-US" sz="2800" i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ss </a:t>
            </a:r>
            <a:r>
              <a:rPr lang="en-US" sz="2800" i="1" spc="-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800" i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 pa</a:t>
            </a:r>
            <a:r>
              <a:rPr lang="en-US" sz="2800" i="1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800" i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ents and </a:t>
            </a:r>
            <a:r>
              <a:rPr lang="en-US" sz="2800" i="1" spc="-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800" i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 </a:t>
            </a:r>
            <a:r>
              <a:rPr lang="en-US" sz="2800" i="1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re</a:t>
            </a:r>
            <a:r>
              <a:rPr lang="en-US" sz="2800" i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lations and orphans and </a:t>
            </a:r>
            <a:r>
              <a:rPr lang="en-US" sz="2800" i="1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800" i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he needy’ (4.36)</a:t>
            </a:r>
          </a:p>
          <a:p>
            <a:pPr marL="179705" marR="31750" indent="30480">
              <a:lnSpc>
                <a:spcPct val="108000"/>
              </a:lnSpc>
              <a:spcBef>
                <a:spcPts val="280"/>
              </a:spcBef>
              <a:spcAft>
                <a:spcPts val="0"/>
              </a:spcAft>
            </a:pPr>
            <a:endParaRPr lang="en-US" sz="2800" i="1" dirty="0">
              <a:solidFill>
                <a:srgbClr val="231F2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Q  Why do you think there are so many names?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Q  Which one do you like best and why?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Q  What do you think the world would be like if everyone respected and cared for their parents?</a:t>
            </a:r>
            <a:endParaRPr lang="en-GB" sz="2400" dirty="0">
              <a:solidFill>
                <a:srgbClr val="FF0000"/>
              </a:solidFill>
            </a:endParaRPr>
          </a:p>
          <a:p>
            <a:pPr marL="179705" marR="31750" indent="30480">
              <a:lnSpc>
                <a:spcPct val="108000"/>
              </a:lnSpc>
              <a:spcBef>
                <a:spcPts val="280"/>
              </a:spcBef>
              <a:spcAft>
                <a:spcPts val="0"/>
              </a:spcAft>
            </a:pPr>
            <a:endParaRPr lang="en-GB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24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205067-9037-8047-AA82-D51368212DAE}"/>
              </a:ext>
            </a:extLst>
          </p:cNvPr>
          <p:cNvSpPr/>
          <p:nvPr/>
        </p:nvSpPr>
        <p:spPr>
          <a:xfrm>
            <a:off x="224142" y="208093"/>
            <a:ext cx="6128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Show your learning…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69E61E-2F5F-9345-8E35-AF515DD5A9DC}"/>
              </a:ext>
            </a:extLst>
          </p:cNvPr>
          <p:cNvSpPr txBox="1"/>
          <p:nvPr/>
        </p:nvSpPr>
        <p:spPr>
          <a:xfrm>
            <a:off x="3015916" y="2983832"/>
            <a:ext cx="222985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The Qur’an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093E04-5247-C640-8ED3-07F5A6EB8354}"/>
              </a:ext>
            </a:extLst>
          </p:cNvPr>
          <p:cNvSpPr txBox="1"/>
          <p:nvPr/>
        </p:nvSpPr>
        <p:spPr>
          <a:xfrm>
            <a:off x="336884" y="1131423"/>
            <a:ext cx="863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Make a </a:t>
            </a:r>
            <a:r>
              <a:rPr lang="en-US" sz="2400" b="1" dirty="0" err="1"/>
              <a:t>mindmap</a:t>
            </a:r>
            <a:r>
              <a:rPr lang="en-US" sz="2400" b="1" dirty="0"/>
              <a:t> to show what you have learnt about the Qur’an.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015B07-BB3D-A549-B69C-0AA689B4D62B}"/>
              </a:ext>
            </a:extLst>
          </p:cNvPr>
          <p:cNvCxnSpPr/>
          <p:nvPr/>
        </p:nvCxnSpPr>
        <p:spPr>
          <a:xfrm flipV="1">
            <a:off x="5245769" y="2534653"/>
            <a:ext cx="1812757" cy="625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3CEF7C-B825-8D4D-BD16-A74AF79E99AC}"/>
              </a:ext>
            </a:extLst>
          </p:cNvPr>
          <p:cNvCxnSpPr/>
          <p:nvPr/>
        </p:nvCxnSpPr>
        <p:spPr>
          <a:xfrm>
            <a:off x="4957011" y="3568607"/>
            <a:ext cx="577515" cy="1147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3E0A9A-593C-0F44-B5F5-A7F1C2BBE966}"/>
              </a:ext>
            </a:extLst>
          </p:cNvPr>
          <p:cNvCxnSpPr/>
          <p:nvPr/>
        </p:nvCxnSpPr>
        <p:spPr>
          <a:xfrm flipH="1">
            <a:off x="1716505" y="3568607"/>
            <a:ext cx="1604211" cy="778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06AB31-F378-4D42-86AF-148330BD877B}"/>
              </a:ext>
            </a:extLst>
          </p:cNvPr>
          <p:cNvCxnSpPr/>
          <p:nvPr/>
        </p:nvCxnSpPr>
        <p:spPr>
          <a:xfrm flipH="1" flipV="1">
            <a:off x="2069432" y="2534653"/>
            <a:ext cx="1443789" cy="449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17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EEF70E-06E2-F443-BE11-D32748471201}"/>
              </a:ext>
            </a:extLst>
          </p:cNvPr>
          <p:cNvSpPr/>
          <p:nvPr/>
        </p:nvSpPr>
        <p:spPr>
          <a:xfrm>
            <a:off x="114300" y="38917"/>
            <a:ext cx="9029700" cy="261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OVERVIEW FOR </a:t>
            </a:r>
            <a:r>
              <a:rPr lang="en-US" b="1" dirty="0"/>
              <a:t>ISLAM </a:t>
            </a:r>
            <a:r>
              <a:rPr lang="en-US" dirty="0"/>
              <a:t>– YEAR 4</a:t>
            </a:r>
            <a:endParaRPr lang="en-GB" dirty="0"/>
          </a:p>
          <a:p>
            <a:pPr algn="ctr"/>
            <a:r>
              <a:rPr lang="en-US" dirty="0"/>
              <a:t>HOLY BOOKS: THE QUR’AN</a:t>
            </a:r>
            <a:endParaRPr lang="en-GB" dirty="0"/>
          </a:p>
          <a:p>
            <a:pPr marL="76200">
              <a:lnSpc>
                <a:spcPts val="1145"/>
              </a:lnSpc>
              <a:spcAft>
                <a:spcPts val="0"/>
              </a:spcAft>
            </a:pPr>
            <a:endParaRPr lang="en-US" sz="16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6200">
              <a:lnSpc>
                <a:spcPts val="1145"/>
              </a:lnSpc>
              <a:spcAft>
                <a:spcPts val="0"/>
              </a:spcAft>
            </a:pPr>
            <a:endParaRPr lang="en-US" sz="16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6200">
              <a:lnSpc>
                <a:spcPts val="1145"/>
              </a:lnSpc>
              <a:spcAft>
                <a:spcPts val="0"/>
              </a:spcAft>
            </a:pP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Judaism is 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tudied </a:t>
            </a:r>
            <a:r>
              <a:rPr lang="en-US" sz="1600" spc="-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n-US" sz="1600" spc="-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600" spc="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and Islam one of the options</a:t>
            </a:r>
            <a:r>
              <a:rPr lang="en-US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choice f</a:t>
            </a:r>
            <a:r>
              <a:rPr lang="en-US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the th</a:t>
            </a:r>
            <a:r>
              <a:rPr lang="en-US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 other </a:t>
            </a:r>
            <a:r>
              <a:rPr lang="en-US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eligions. It is 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one 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eek </a:t>
            </a:r>
            <a:r>
              <a:rPr lang="en-US" sz="1600" spc="-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600" spc="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n-US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1600" spc="-1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themes a</a:t>
            </a:r>
            <a:r>
              <a:rPr lang="en-US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the same </a:t>
            </a:r>
            <a:r>
              <a:rPr lang="en-US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all 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eligions.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4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>
              <a:lnSpc>
                <a:spcPts val="1170"/>
              </a:lnSpc>
              <a:spcBef>
                <a:spcPts val="125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 N</a:t>
            </a:r>
            <a:r>
              <a:rPr lang="en-US" sz="1600" b="1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600" b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="1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600" b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50"/>
              </a:lnSpc>
              <a:spcBef>
                <a:spcPts val="35"/>
              </a:spcBef>
              <a:spcAft>
                <a:spcPts val="0"/>
              </a:spcAft>
            </a:pP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marR="144145">
              <a:lnSpc>
                <a:spcPts val="1200"/>
              </a:lnSpc>
              <a:spcBef>
                <a:spcPts val="120"/>
              </a:spcBef>
              <a:spcAft>
                <a:spcPts val="0"/>
              </a:spcAft>
            </a:pP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Muslims a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ollo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of the </a:t>
            </a:r>
            <a:r>
              <a:rPr lang="en-US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eligion of Islam, which be</a:t>
            </a:r>
            <a:r>
              <a:rPr lang="en-US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in Saudi A</a:t>
            </a:r>
            <a:r>
              <a:rPr lang="en-US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abia a</a:t>
            </a:r>
            <a:r>
              <a:rPr lang="en-US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ound the s</a:t>
            </a:r>
            <a:r>
              <a:rPr lang="en-US" sz="1600" spc="-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ce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1600" spc="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spc="-6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</a:t>
            </a:r>
            <a:r>
              <a:rPr lang="en-US" sz="1600" spc="-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beli</a:t>
            </a:r>
            <a:r>
              <a:rPr lang="en-US" sz="1600" spc="-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in one God, Allah. The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a</a:t>
            </a:r>
            <a:r>
              <a:rPr lang="en-US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t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main g</a:t>
            </a:r>
            <a:r>
              <a:rPr lang="en-US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spc="-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of Muslims, </a:t>
            </a:r>
            <a:r>
              <a:rPr lang="en-US" sz="1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</a:t>
            </a:r>
            <a:r>
              <a:rPr lang="en-US" sz="1600" spc="15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spc="-75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1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Sunni. The Sunnis a</a:t>
            </a:r>
            <a:r>
              <a:rPr lang="en-US" sz="1600" spc="-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the la</a:t>
            </a:r>
            <a:r>
              <a:rPr lang="en-US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 g</a:t>
            </a:r>
            <a:r>
              <a:rPr lang="en-US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oup. Their beli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a</a:t>
            </a:r>
            <a:r>
              <a:rPr lang="en-US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similar but th</a:t>
            </a:r>
            <a:r>
              <a:rPr lang="en-US" sz="1600" spc="-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dif</a:t>
            </a:r>
            <a:r>
              <a:rPr lang="en-US" sz="1600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n-US" sz="1600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 </a:t>
            </a:r>
            <a:r>
              <a:rPr lang="en-US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orms of leade</a:t>
            </a:r>
            <a:r>
              <a:rPr lang="en-US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ship. Wh</a:t>
            </a:r>
            <a:r>
              <a:rPr lang="en-US" sz="1600" spc="-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the child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learn in this </a:t>
            </a:r>
            <a:r>
              <a:rPr lang="en-US" sz="1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spc="-15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</a:t>
            </a:r>
            <a:r>
              <a:rPr lang="en-US" sz="1600" spc="-2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amme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tudy is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600" i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middle 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spc="-7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of</a:t>
            </a:r>
            <a:r>
              <a:rPr lang="en-US" sz="1600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ering</a:t>
            </a:r>
            <a:r>
              <a:rPr lang="en-US" sz="1600" spc="-3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is mo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</a:t>
            </a:r>
            <a:r>
              <a:rPr lang="en-US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 in Islam. The spelling used is</a:t>
            </a:r>
            <a:r>
              <a:rPr lang="en-US" sz="1600" spc="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</a:t>
            </a:r>
            <a:r>
              <a:rPr lang="en-US" sz="1600" i="1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600" i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 </a:t>
            </a:r>
            <a:r>
              <a:rPr lang="en-US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 than the 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ommon 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sion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>
              <a:lnSpc>
                <a:spcPts val="1150"/>
              </a:lnSpc>
              <a:spcAft>
                <a:spcPts val="0"/>
              </a:spcAft>
            </a:pPr>
            <a:r>
              <a:rPr lang="en-US" sz="1600" i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en-US" sz="1600" i="1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600" i="1" spc="-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600" i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oid </a:t>
            </a:r>
            <a:r>
              <a:rPr lang="en-US" sz="1600" spc="-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600" spc="-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fusion.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5E0D1C-273E-ED42-9B8B-EBC8A48F2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048" y="2650209"/>
            <a:ext cx="6139611" cy="3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1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AE44CF-BAD5-5445-B1A4-683E0C15E0A0}"/>
              </a:ext>
            </a:extLst>
          </p:cNvPr>
          <p:cNvSpPr/>
          <p:nvPr/>
        </p:nvSpPr>
        <p:spPr>
          <a:xfrm>
            <a:off x="155110" y="0"/>
            <a:ext cx="88608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There are </a:t>
            </a:r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six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major religions in our world.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15A209-4EEC-494E-99A1-98F26BED2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844" y="830997"/>
            <a:ext cx="4692771" cy="589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72A7A9-1523-4E46-9EEE-D22C0C17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97" y="0"/>
            <a:ext cx="486232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FAB7C9-0B0A-5440-9747-F404D8BC8314}"/>
              </a:ext>
            </a:extLst>
          </p:cNvPr>
          <p:cNvSpPr/>
          <p:nvPr/>
        </p:nvSpPr>
        <p:spPr>
          <a:xfrm>
            <a:off x="6090557" y="3750924"/>
            <a:ext cx="2775857" cy="20744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9558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="1" spc="-15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CHING POIN</a:t>
            </a:r>
            <a:r>
              <a:rPr lang="en-US" b="1" spc="-5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100"/>
              </a:lnSpc>
              <a:spcBef>
                <a:spcPts val="5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455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en-US" spc="-5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pc="-1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 Muhammad</a:t>
            </a:r>
            <a:r>
              <a:rPr lang="en-US" spc="-7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name is me</a:t>
            </a:r>
            <a:r>
              <a:rPr lang="en-US" spc="-1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tioned</a:t>
            </a:r>
            <a:r>
              <a:rPr lang="en-US" spc="-3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Muslims s</a:t>
            </a:r>
            <a:r>
              <a:rPr lang="en-US" spc="-2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‘</a:t>
            </a:r>
            <a:r>
              <a:rPr lang="en-US" spc="-25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eace and blessing be upon him’ (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pbuh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D89BFF-E254-354B-8800-6A3D44E97F38}"/>
              </a:ext>
            </a:extLst>
          </p:cNvPr>
          <p:cNvSpPr/>
          <p:nvPr/>
        </p:nvSpPr>
        <p:spPr>
          <a:xfrm>
            <a:off x="5811176" y="1032106"/>
            <a:ext cx="30552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Watch this video to refresh your learning about Islam.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https://www.truetube.co.uk/film/alien-abduction-islam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9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48C87E-A68F-C048-B777-DD9277597B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DA1389-0F7A-BD4F-AC5F-BBDCE18792C5}"/>
              </a:ext>
            </a:extLst>
          </p:cNvPr>
          <p:cNvSpPr/>
          <p:nvPr/>
        </p:nvSpPr>
        <p:spPr>
          <a:xfrm>
            <a:off x="687864" y="155276"/>
            <a:ext cx="77682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</a:rPr>
              <a:t>Look: Important books 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95DEE4-2ABB-2444-BA0C-FE61E5CF93A0}"/>
              </a:ext>
            </a:extLst>
          </p:cNvPr>
          <p:cNvSpPr/>
          <p:nvPr/>
        </p:nvSpPr>
        <p:spPr>
          <a:xfrm>
            <a:off x="351692" y="1417525"/>
            <a:ext cx="8328074" cy="4878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940">
              <a:lnSpc>
                <a:spcPct val="108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Think about the boo</a:t>
            </a:r>
            <a:r>
              <a:rPr lang="en-GB" sz="3200" b="1" spc="-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k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 </a:t>
            </a:r>
            <a:r>
              <a:rPr lang="en-GB" sz="3200" b="1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ou use. </a:t>
            </a:r>
          </a:p>
          <a:p>
            <a:pPr marR="27940">
              <a:lnSpc>
                <a:spcPct val="108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Which is the most important book </a:t>
            </a:r>
            <a:r>
              <a:rPr lang="en-GB" sz="3200" b="1" spc="-15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</a:t>
            </a:r>
            <a:r>
              <a:rPr lang="en-GB" sz="32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or </a:t>
            </a:r>
            <a:r>
              <a:rPr lang="en-GB" sz="3200" b="1" spc="-2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</a:t>
            </a:r>
            <a:r>
              <a:rPr lang="en-GB" sz="32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ou? </a:t>
            </a:r>
          </a:p>
          <a:p>
            <a:pPr marR="27940">
              <a:lnSpc>
                <a:spcPct val="108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One that </a:t>
            </a:r>
            <a:r>
              <a:rPr lang="en-GB" sz="3200" b="1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ou t</a:t>
            </a:r>
            <a:r>
              <a:rPr lang="en-GB" sz="3200" b="1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eat </a:t>
            </a:r>
            <a:r>
              <a:rPr lang="en-GB" sz="3200" b="1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v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ery ca</a:t>
            </a:r>
            <a:r>
              <a:rPr lang="en-GB" sz="3200" b="1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eful</a:t>
            </a:r>
            <a:r>
              <a:rPr lang="en-GB" sz="3200" b="1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l</a:t>
            </a:r>
            <a:r>
              <a:rPr lang="en-GB" sz="3200" b="1" spc="-9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a</a:t>
            </a:r>
            <a:r>
              <a:rPr lang="en-GB" sz="3200" b="1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 p</a:t>
            </a:r>
            <a:r>
              <a:rPr lang="en-GB" sz="3200" b="1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oud of and </a:t>
            </a:r>
            <a:r>
              <a:rPr lang="en-GB" sz="3200" b="1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ould li</a:t>
            </a:r>
            <a:r>
              <a:rPr lang="en-GB" sz="3200" b="1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k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 </a:t>
            </a:r>
            <a:r>
              <a:rPr lang="en-GB" sz="3200" b="1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 </a:t>
            </a:r>
            <a:r>
              <a:rPr lang="en-GB" sz="3200" b="1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k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eep a</a:t>
            </a:r>
            <a:r>
              <a:rPr lang="en-GB" sz="3200" b="1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lwa</a:t>
            </a:r>
            <a:r>
              <a:rPr lang="en-GB" sz="3200" b="1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s. This mi</a:t>
            </a:r>
            <a:r>
              <a:rPr lang="en-GB" sz="3200" b="1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g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ht be a pho</a:t>
            </a:r>
            <a:r>
              <a:rPr lang="en-GB" sz="3200" b="1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 album, a so</a:t>
            </a:r>
            <a:r>
              <a:rPr lang="en-GB" sz="3200" b="1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uv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enir of special </a:t>
            </a:r>
            <a:r>
              <a:rPr lang="en-GB" sz="3200" b="1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oo</a:t>
            </a:r>
            <a:r>
              <a:rPr lang="en-GB" sz="3200" b="1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ball ma</a:t>
            </a:r>
            <a:r>
              <a:rPr lang="en-GB" sz="3200" b="1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ch or a </a:t>
            </a:r>
            <a:r>
              <a:rPr lang="en-GB" sz="3200" b="1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edding.</a:t>
            </a:r>
          </a:p>
          <a:p>
            <a:pPr marR="27940">
              <a:lnSpc>
                <a:spcPct val="108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It mi</a:t>
            </a:r>
            <a:r>
              <a:rPr lang="en-GB" sz="3200" b="1" spc="-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g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ht</a:t>
            </a:r>
            <a:r>
              <a:rPr lang="en-GB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be a book g</a:t>
            </a:r>
            <a:r>
              <a:rPr lang="en-GB" sz="3200" b="1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iv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en as a prize or a gift f</a:t>
            </a:r>
            <a:r>
              <a:rPr lang="en-GB" sz="3200" b="1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GB" sz="3200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om someone special. </a:t>
            </a:r>
          </a:p>
          <a:p>
            <a:pPr marR="27940">
              <a:lnSpc>
                <a:spcPct val="108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H</a:t>
            </a:r>
            <a:r>
              <a:rPr lang="en-GB" sz="3200" b="1" spc="-5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</a:t>
            </a:r>
            <a:r>
              <a:rPr lang="en-GB" sz="32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 do </a:t>
            </a:r>
            <a:r>
              <a:rPr lang="en-GB" sz="3200" b="1" spc="-2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</a:t>
            </a:r>
            <a:r>
              <a:rPr lang="en-GB" sz="32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ou ca</a:t>
            </a:r>
            <a:r>
              <a:rPr lang="en-GB" sz="3200" b="1" spc="-15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GB" sz="32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 </a:t>
            </a:r>
            <a:r>
              <a:rPr lang="en-GB" sz="3200" b="1" spc="-15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</a:t>
            </a:r>
            <a:r>
              <a:rPr lang="en-GB" sz="32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or and </a:t>
            </a:r>
            <a:r>
              <a:rPr lang="en-GB" sz="3200" b="1" spc="-25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v</a:t>
            </a:r>
            <a:r>
              <a:rPr lang="en-GB" sz="32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alue the book?</a:t>
            </a:r>
            <a:endParaRPr lang="en-GB" sz="32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1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F2A156-F982-C641-BA05-9D2688E9FC84}"/>
              </a:ext>
            </a:extLst>
          </p:cNvPr>
          <p:cNvSpPr/>
          <p:nvPr/>
        </p:nvSpPr>
        <p:spPr>
          <a:xfrm>
            <a:off x="2134009" y="155276"/>
            <a:ext cx="48760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Discover: The Qur’an. 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E0766F-F10F-5043-BBC2-230AE3DCC1C2}"/>
              </a:ext>
            </a:extLst>
          </p:cNvPr>
          <p:cNvSpPr/>
          <p:nvPr/>
        </p:nvSpPr>
        <p:spPr>
          <a:xfrm>
            <a:off x="277585" y="977945"/>
            <a:ext cx="8556171" cy="5361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2070">
              <a:lnSpc>
                <a:spcPct val="108000"/>
              </a:lnSpc>
              <a:spcAft>
                <a:spcPts val="0"/>
              </a:spcAft>
            </a:pP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The Qur’an is the Muslims’ most ho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l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 book. Muslims beli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v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 that it contains the actual 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ds of Allah spo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k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en 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 Muhammad 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b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 the angel Jibril (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 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ould s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 Gabriel). It 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ook 23 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ears 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or the angel 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 g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iv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 Muhammad the 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hole message. La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er Muhammad dicta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ed the message 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 some of his 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oll</a:t>
            </a:r>
            <a:r>
              <a:rPr lang="en-US" sz="2400" spc="-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ers, 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ho w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 it d</a:t>
            </a:r>
            <a:r>
              <a:rPr lang="en-US" sz="2400" spc="-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wn in A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abic.</a:t>
            </a:r>
          </a:p>
          <a:p>
            <a:pPr marR="52070">
              <a:lnSpc>
                <a:spcPct val="108000"/>
              </a:lnSpc>
              <a:spcAft>
                <a:spcPts val="0"/>
              </a:spcAft>
            </a:pP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7305">
              <a:lnSpc>
                <a:spcPct val="108000"/>
              </a:lnSpc>
              <a:spcBef>
                <a:spcPts val="280"/>
              </a:spcBef>
              <a:spcAft>
                <a:spcPts val="0"/>
              </a:spcAft>
            </a:pP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The 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ds of the Qur’an h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av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 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emained unchanged since the time of Muhammad. In i</a:t>
            </a:r>
            <a:r>
              <a:rPr lang="en-US" sz="2400" spc="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Allah 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ells Muslims h</a:t>
            </a:r>
            <a:r>
              <a:rPr lang="en-US" sz="2400" spc="-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 th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 should 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orship him and also h</a:t>
            </a:r>
            <a:r>
              <a:rPr lang="en-US" sz="2400" spc="-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 th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 should beh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av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 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400" spc="-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ds each othe</a:t>
            </a:r>
            <a:r>
              <a:rPr lang="en-US" sz="2400" spc="-1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It is a collection of signs of Alla</a:t>
            </a:r>
            <a:r>
              <a:rPr lang="en-US" sz="2400" spc="-3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h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’s 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xis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ence and instructions 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or h</a:t>
            </a:r>
            <a:r>
              <a:rPr lang="en-US" sz="2400" spc="-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 Muslims should l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iv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 their l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iv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es. It is the Muslims’ guidebook 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or li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e.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6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7F3B5C-DF1A-4C46-A8B7-A891601ED852}"/>
              </a:ext>
            </a:extLst>
          </p:cNvPr>
          <p:cNvSpPr/>
          <p:nvPr/>
        </p:nvSpPr>
        <p:spPr>
          <a:xfrm>
            <a:off x="538843" y="506805"/>
            <a:ext cx="8213271" cy="286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>
              <a:lnSpc>
                <a:spcPct val="108000"/>
              </a:lnSpc>
              <a:spcBef>
                <a:spcPts val="280"/>
              </a:spcBef>
              <a:spcAft>
                <a:spcPts val="0"/>
              </a:spcAft>
            </a:pPr>
            <a:r>
              <a:rPr lang="en-US" sz="2400" spc="-4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or Muslims, the Qur’an is a 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v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ery special book and so th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 t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eat it with g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eat 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espect and </a:t>
            </a:r>
            <a:r>
              <a:rPr lang="en-US" sz="2400" dirty="0" err="1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honou</a:t>
            </a:r>
            <a:r>
              <a:rPr lang="en-US" sz="2400" spc="-110" dirty="0" err="1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It is a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lwa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 placed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35255">
              <a:lnSpc>
                <a:spcPct val="108000"/>
              </a:lnSpc>
              <a:spcAft>
                <a:spcPts val="0"/>
              </a:spcAft>
            </a:pP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in a hi</a:t>
            </a:r>
            <a:r>
              <a:rPr lang="en-US" sz="2400" spc="-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g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her position that a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n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 other book and no other book is 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v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er placed on 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op of i</a:t>
            </a:r>
            <a:r>
              <a:rPr lang="en-US" sz="2400" spc="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r>
              <a:rPr lang="en-US" sz="2400" spc="-9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 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k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eep it clean it is w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apped in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5250">
              <a:lnSpc>
                <a:spcPct val="108000"/>
              </a:lnSpc>
              <a:spcAft>
                <a:spcPts val="0"/>
              </a:spcAft>
            </a:pP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 special c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v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en-US" sz="2400" spc="-1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Be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 Muslims 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ead i</a:t>
            </a:r>
            <a:r>
              <a:rPr lang="en-US" sz="2400" spc="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th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 ta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k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 off their shoes and 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ash their hands. It n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v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er 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ouches the g</a:t>
            </a:r>
            <a:r>
              <a:rPr lang="en-US" sz="24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ound so </a:t>
            </a:r>
            <a:r>
              <a:rPr lang="en-US" sz="24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hen it is used in p</a:t>
            </a:r>
            <a:r>
              <a:rPr lang="en-US" sz="24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ray</a:t>
            </a:r>
            <a:r>
              <a:rPr lang="en-US" sz="24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er it is put on a stand.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E69CF1-1EF4-F549-AE78-62C25B961426}"/>
              </a:ext>
            </a:extLst>
          </p:cNvPr>
          <p:cNvSpPr/>
          <p:nvPr/>
        </p:nvSpPr>
        <p:spPr>
          <a:xfrm>
            <a:off x="1169069" y="6117401"/>
            <a:ext cx="635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https://www.truetube.co.uk/film/holy-books-quran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184F8-0CF7-7941-8F27-C99007DD2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235" y="3561013"/>
            <a:ext cx="5233069" cy="236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8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889" y="1290964"/>
            <a:ext cx="8342141" cy="3780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7465">
              <a:lnSpc>
                <a:spcPct val="108000"/>
              </a:lnSpc>
              <a:spcAft>
                <a:spcPts val="0"/>
              </a:spcAft>
            </a:pP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Child</a:t>
            </a:r>
            <a:r>
              <a:rPr lang="en-GB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en learn </a:t>
            </a:r>
            <a:r>
              <a:rPr lang="en-GB" sz="28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 </a:t>
            </a:r>
            <a:r>
              <a:rPr lang="en-GB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ead the Qur’an in A</a:t>
            </a:r>
            <a:r>
              <a:rPr lang="en-GB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abic and their </a:t>
            </a:r>
            <a:r>
              <a:rPr lang="en-GB" sz="2800" spc="-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wn language f</a:t>
            </a:r>
            <a:r>
              <a:rPr lang="en-GB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om a </a:t>
            </a:r>
            <a:r>
              <a:rPr lang="en-GB" sz="28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v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ery ea</a:t>
            </a:r>
            <a:r>
              <a:rPr lang="en-GB" sz="2800" spc="-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GB" sz="28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l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 age. Th</a:t>
            </a:r>
            <a:r>
              <a:rPr lang="en-GB" sz="28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 go </a:t>
            </a:r>
            <a:r>
              <a:rPr lang="en-GB" sz="28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 Islamic classes af</a:t>
            </a:r>
            <a:r>
              <a:rPr lang="en-GB" sz="28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er school and at the </a:t>
            </a:r>
            <a:r>
              <a:rPr lang="en-GB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ee</a:t>
            </a:r>
            <a:r>
              <a:rPr lang="en-GB" sz="28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k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ends. Th</a:t>
            </a:r>
            <a:r>
              <a:rPr lang="en-GB" sz="28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 also learn about the p</a:t>
            </a:r>
            <a:r>
              <a:rPr lang="en-GB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ophet Muhammad. Child</a:t>
            </a:r>
            <a:r>
              <a:rPr lang="en-GB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en will </a:t>
            </a:r>
            <a:r>
              <a:rPr lang="en-GB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ead the Qur’an at home with their pa</a:t>
            </a:r>
            <a:r>
              <a:rPr lang="en-GB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ents and learn parts of it off </a:t>
            </a:r>
            <a:r>
              <a:rPr lang="en-GB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b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 hear</a:t>
            </a:r>
            <a:r>
              <a:rPr lang="en-GB" sz="2800" spc="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The Qur’an contains guidance </a:t>
            </a:r>
            <a:r>
              <a:rPr lang="en-GB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or h</a:t>
            </a:r>
            <a:r>
              <a:rPr lang="en-GB" sz="2800" spc="-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 th</a:t>
            </a:r>
            <a:r>
              <a:rPr lang="en-GB" sz="2800" spc="-1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y should l</a:t>
            </a:r>
            <a:r>
              <a:rPr lang="en-GB" sz="28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iv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 their l</a:t>
            </a:r>
            <a:r>
              <a:rPr lang="en-GB" sz="2800" spc="-2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iv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es. </a:t>
            </a:r>
          </a:p>
          <a:p>
            <a:pPr marR="37465">
              <a:lnSpc>
                <a:spcPct val="108000"/>
              </a:lnSpc>
              <a:spcAft>
                <a:spcPts val="0"/>
              </a:spcAft>
            </a:pPr>
            <a:endParaRPr lang="en-GB" sz="2800" dirty="0">
              <a:solidFill>
                <a:srgbClr val="231F20"/>
              </a:solidFill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1C1AF4-5966-FF48-AE4B-298FB1490114}"/>
              </a:ext>
            </a:extLst>
          </p:cNvPr>
          <p:cNvSpPr/>
          <p:nvPr/>
        </p:nvSpPr>
        <p:spPr>
          <a:xfrm>
            <a:off x="160011" y="155276"/>
            <a:ext cx="88240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Discover: The importance of the Qur’an. 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5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3" y="560570"/>
            <a:ext cx="8742948" cy="61747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7B4A6E-799F-7542-B17B-C17193687938}"/>
              </a:ext>
            </a:extLst>
          </p:cNvPr>
          <p:cNvSpPr/>
          <p:nvPr/>
        </p:nvSpPr>
        <p:spPr>
          <a:xfrm>
            <a:off x="319281" y="27219"/>
            <a:ext cx="601337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7465">
              <a:lnSpc>
                <a:spcPct val="108000"/>
              </a:lnSpc>
              <a:spcAft>
                <a:spcPts val="0"/>
              </a:spcAft>
            </a:pP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He</a:t>
            </a:r>
            <a:r>
              <a:rPr lang="en-GB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 a</a:t>
            </a:r>
            <a:r>
              <a:rPr lang="en-GB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 the first </a:t>
            </a:r>
            <a:r>
              <a:rPr lang="en-GB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</a:t>
            </a:r>
            <a:r>
              <a:rPr lang="en-GB" sz="2800" spc="-15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</a:t>
            </a:r>
            <a:r>
              <a:rPr lang="en-GB" sz="2800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ds of the Qur’an:</a:t>
            </a:r>
            <a:endParaRPr lang="en-GB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40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784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Times New Roman</vt:lpstr>
      <vt:lpstr>Office Theme</vt:lpstr>
      <vt:lpstr>Year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</dc:title>
  <dc:creator>Emma Sharp</dc:creator>
  <cp:lastModifiedBy>admin3</cp:lastModifiedBy>
  <cp:revision>10</cp:revision>
  <dcterms:created xsi:type="dcterms:W3CDTF">2020-06-24T11:41:27Z</dcterms:created>
  <dcterms:modified xsi:type="dcterms:W3CDTF">2020-06-26T14:35:08Z</dcterms:modified>
</cp:coreProperties>
</file>