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10" r:id="rId2"/>
    <p:sldId id="481" r:id="rId3"/>
    <p:sldId id="483" r:id="rId4"/>
    <p:sldId id="475" r:id="rId5"/>
    <p:sldId id="409" r:id="rId6"/>
    <p:sldId id="509" r:id="rId7"/>
    <p:sldId id="523" r:id="rId8"/>
    <p:sldId id="525" r:id="rId9"/>
    <p:sldId id="524" r:id="rId10"/>
    <p:sldId id="527" r:id="rId11"/>
    <p:sldId id="529" r:id="rId12"/>
    <p:sldId id="530" r:id="rId13"/>
    <p:sldId id="532" r:id="rId14"/>
    <p:sldId id="512" r:id="rId15"/>
    <p:sldId id="531" r:id="rId16"/>
    <p:sldId id="521" r:id="rId17"/>
    <p:sldId id="414" r:id="rId18"/>
    <p:sldId id="418" r:id="rId19"/>
    <p:sldId id="485"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9B883"/>
    <a:srgbClr val="FFFFFB"/>
    <a:srgbClr val="DCA2D5"/>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38" autoAdjust="0"/>
  </p:normalViewPr>
  <p:slideViewPr>
    <p:cSldViewPr>
      <p:cViewPr varScale="1">
        <p:scale>
          <a:sx n="68" d="100"/>
          <a:sy n="68" d="100"/>
        </p:scale>
        <p:origin x="145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69D910D-4EBE-4B82-BDE5-078B72FB17D8}" type="datetimeFigureOut">
              <a:rPr lang="en-GB"/>
              <a:pPr>
                <a:defRPr/>
              </a:pPr>
              <a:t>15/05/2020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9C6536B-82F1-4B1D-B4CF-9B2C90B54976}" type="slidenum">
              <a:rPr lang="en-GB" altLang="en-US"/>
              <a:pPr>
                <a:defRPr/>
              </a:pPr>
              <a:t>‹#›</a:t>
            </a:fld>
            <a:endParaRPr lang="en-GB" altLang="en-US"/>
          </a:p>
        </p:txBody>
      </p:sp>
    </p:spTree>
    <p:extLst>
      <p:ext uri="{BB962C8B-B14F-4D97-AF65-F5344CB8AC3E}">
        <p14:creationId xmlns:p14="http://schemas.microsoft.com/office/powerpoint/2010/main" val="2949551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1470025"/>
          </a:xfrm>
        </p:spPr>
        <p:txBody>
          <a:bodyPr>
            <a:normAutofit/>
          </a:bodyPr>
          <a:lstStyle>
            <a:lvl1pPr>
              <a:defRPr lang="en-US" sz="4400" kern="1200" smtClean="0">
                <a:solidFill>
                  <a:schemeClr val="tx1"/>
                </a:solidFill>
                <a:latin typeface="Comic Sans MS" pitchFamily="66" charset="0"/>
                <a:ea typeface="+mn-ea"/>
                <a:cs typeface="+mn-cs"/>
              </a:defRPr>
            </a:lvl1pPr>
          </a:lstStyle>
          <a:p>
            <a:r>
              <a:rPr lang="en-US" dirty="0"/>
              <a:t>Click to edit Master title style</a:t>
            </a:r>
            <a:endParaRPr lang="en-GB" dirty="0"/>
          </a:p>
        </p:txBody>
      </p:sp>
      <p:sp>
        <p:nvSpPr>
          <p:cNvPr id="3" name="Subtitle 2"/>
          <p:cNvSpPr>
            <a:spLocks noGrp="1"/>
          </p:cNvSpPr>
          <p:nvPr>
            <p:ph type="subTitle" idx="1"/>
          </p:nvPr>
        </p:nvSpPr>
        <p:spPr>
          <a:xfrm>
            <a:off x="827584" y="2132856"/>
            <a:ext cx="7704856" cy="41044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00617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80B1053-D4D5-4D56-B43D-CD1B57293DBF}" type="datetimeFigureOut">
              <a:rPr lang="en-GB"/>
              <a:pPr>
                <a:defRPr/>
              </a:pPr>
              <a:t>15/05/2020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F0B0300-2F0F-4B8E-80CF-26D6E92025D8}" type="slidenum">
              <a:rPr lang="en-GB" altLang="en-US"/>
              <a:pPr>
                <a:defRPr/>
              </a:pPr>
              <a:t>‹#›</a:t>
            </a:fld>
            <a:endParaRPr lang="en-GB" altLang="en-US"/>
          </a:p>
        </p:txBody>
      </p:sp>
    </p:spTree>
    <p:extLst>
      <p:ext uri="{BB962C8B-B14F-4D97-AF65-F5344CB8AC3E}">
        <p14:creationId xmlns:p14="http://schemas.microsoft.com/office/powerpoint/2010/main" val="143256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55D04AC-5FAF-4800-A7FB-BB17D3455A56}" type="datetimeFigureOut">
              <a:rPr lang="en-GB"/>
              <a:pPr>
                <a:defRPr/>
              </a:pPr>
              <a:t>15/05/2020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01C9ED-F47E-446E-85FA-68A7260816EF}" type="slidenum">
              <a:rPr lang="en-GB" altLang="en-US"/>
              <a:pPr>
                <a:defRPr/>
              </a:pPr>
              <a:t>‹#›</a:t>
            </a:fld>
            <a:endParaRPr lang="en-GB" altLang="en-US"/>
          </a:p>
        </p:txBody>
      </p:sp>
    </p:spTree>
    <p:extLst>
      <p:ext uri="{BB962C8B-B14F-4D97-AF65-F5344CB8AC3E}">
        <p14:creationId xmlns:p14="http://schemas.microsoft.com/office/powerpoint/2010/main" val="39675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56E1452-3D5C-4CC9-91A6-550428BA3F82}" type="datetimeFigureOut">
              <a:rPr lang="en-GB"/>
              <a:pPr>
                <a:defRPr/>
              </a:pPr>
              <a:t>15/05/2020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4D25FB-D930-4707-8FB0-6CA41615B522}" type="slidenum">
              <a:rPr lang="en-GB" altLang="en-US"/>
              <a:pPr>
                <a:defRPr/>
              </a:pPr>
              <a:t>‹#›</a:t>
            </a:fld>
            <a:endParaRPr lang="en-GB" altLang="en-US"/>
          </a:p>
        </p:txBody>
      </p:sp>
    </p:spTree>
    <p:extLst>
      <p:ext uri="{BB962C8B-B14F-4D97-AF65-F5344CB8AC3E}">
        <p14:creationId xmlns:p14="http://schemas.microsoft.com/office/powerpoint/2010/main" val="226735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F12C2A-B4B5-47EC-8A46-6E840A216AF0}" type="datetimeFigureOut">
              <a:rPr lang="en-GB"/>
              <a:pPr>
                <a:defRPr/>
              </a:pPr>
              <a:t>15/05/2020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632C6E-864C-434A-9E15-BD48D902CA9E}" type="slidenum">
              <a:rPr lang="en-GB" altLang="en-US"/>
              <a:pPr>
                <a:defRPr/>
              </a:pPr>
              <a:t>‹#›</a:t>
            </a:fld>
            <a:endParaRPr lang="en-GB" altLang="en-US"/>
          </a:p>
        </p:txBody>
      </p:sp>
    </p:spTree>
    <p:extLst>
      <p:ext uri="{BB962C8B-B14F-4D97-AF65-F5344CB8AC3E}">
        <p14:creationId xmlns:p14="http://schemas.microsoft.com/office/powerpoint/2010/main" val="409460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0241563-1A59-4C1B-8D52-646D7354EB70}" type="datetimeFigureOut">
              <a:rPr lang="en-GB"/>
              <a:pPr>
                <a:defRPr/>
              </a:pPr>
              <a:t>15/05/2020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18BE915-E7C3-4484-9957-AE111A589898}" type="slidenum">
              <a:rPr lang="en-GB" altLang="en-US"/>
              <a:pPr>
                <a:defRPr/>
              </a:pPr>
              <a:t>‹#›</a:t>
            </a:fld>
            <a:endParaRPr lang="en-GB" altLang="en-US"/>
          </a:p>
        </p:txBody>
      </p:sp>
    </p:spTree>
    <p:extLst>
      <p:ext uri="{BB962C8B-B14F-4D97-AF65-F5344CB8AC3E}">
        <p14:creationId xmlns:p14="http://schemas.microsoft.com/office/powerpoint/2010/main" val="17002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5801C3F-0652-4308-9346-F80A665BF557}" type="datetimeFigureOut">
              <a:rPr lang="en-GB"/>
              <a:pPr>
                <a:defRPr/>
              </a:pPr>
              <a:t>15/05/2020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97BCEB6-D762-4954-AD21-AF87E1FACBE3}" type="slidenum">
              <a:rPr lang="en-GB" altLang="en-US"/>
              <a:pPr>
                <a:defRPr/>
              </a:pPr>
              <a:t>‹#›</a:t>
            </a:fld>
            <a:endParaRPr lang="en-GB" altLang="en-US"/>
          </a:p>
        </p:txBody>
      </p:sp>
    </p:spTree>
    <p:extLst>
      <p:ext uri="{BB962C8B-B14F-4D97-AF65-F5344CB8AC3E}">
        <p14:creationId xmlns:p14="http://schemas.microsoft.com/office/powerpoint/2010/main" val="132010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336AEE5-69E4-42FA-ACD6-22ED233E9B65}" type="datetimeFigureOut">
              <a:rPr lang="en-GB"/>
              <a:pPr>
                <a:defRPr/>
              </a:pPr>
              <a:t>15/05/2020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D383E1B-1A3C-4D56-AE2D-D7EAEFEFED69}" type="slidenum">
              <a:rPr lang="en-GB" altLang="en-US"/>
              <a:pPr>
                <a:defRPr/>
              </a:pPr>
              <a:t>‹#›</a:t>
            </a:fld>
            <a:endParaRPr lang="en-GB" altLang="en-US"/>
          </a:p>
        </p:txBody>
      </p:sp>
    </p:spTree>
    <p:extLst>
      <p:ext uri="{BB962C8B-B14F-4D97-AF65-F5344CB8AC3E}">
        <p14:creationId xmlns:p14="http://schemas.microsoft.com/office/powerpoint/2010/main" val="211891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2920CD-66A4-43BA-AECB-97B74090844E}" type="datetimeFigureOut">
              <a:rPr lang="en-GB"/>
              <a:pPr>
                <a:defRPr/>
              </a:pPr>
              <a:t>15/05/2020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B147110-50EF-4D78-AAA2-C948161AAF7E}" type="slidenum">
              <a:rPr lang="en-GB" altLang="en-US"/>
              <a:pPr>
                <a:defRPr/>
              </a:pPr>
              <a:t>‹#›</a:t>
            </a:fld>
            <a:endParaRPr lang="en-GB" altLang="en-US"/>
          </a:p>
        </p:txBody>
      </p:sp>
    </p:spTree>
    <p:extLst>
      <p:ext uri="{BB962C8B-B14F-4D97-AF65-F5344CB8AC3E}">
        <p14:creationId xmlns:p14="http://schemas.microsoft.com/office/powerpoint/2010/main" val="3668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D4E9ED-5B66-420B-8121-DDEDFB8B6B45}" type="datetimeFigureOut">
              <a:rPr lang="en-GB"/>
              <a:pPr>
                <a:defRPr/>
              </a:pPr>
              <a:t>15/05/2020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D0E4F3-C694-4FDF-AE0C-F848B1C08207}" type="slidenum">
              <a:rPr lang="en-GB" altLang="en-US"/>
              <a:pPr>
                <a:defRPr/>
              </a:pPr>
              <a:t>‹#›</a:t>
            </a:fld>
            <a:endParaRPr lang="en-GB" altLang="en-US"/>
          </a:p>
        </p:txBody>
      </p:sp>
    </p:spTree>
    <p:extLst>
      <p:ext uri="{BB962C8B-B14F-4D97-AF65-F5344CB8AC3E}">
        <p14:creationId xmlns:p14="http://schemas.microsoft.com/office/powerpoint/2010/main" val="115451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F4C802-DCB9-4840-953F-BE43EC89176F}" type="datetimeFigureOut">
              <a:rPr lang="en-GB"/>
              <a:pPr>
                <a:defRPr/>
              </a:pPr>
              <a:t>15/05/2020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11892C-1FA7-4606-8C74-9408BDA4E357}" type="slidenum">
              <a:rPr lang="en-GB" altLang="en-US"/>
              <a:pPr>
                <a:defRPr/>
              </a:pPr>
              <a:t>‹#›</a:t>
            </a:fld>
            <a:endParaRPr lang="en-GB" altLang="en-US"/>
          </a:p>
        </p:txBody>
      </p:sp>
    </p:spTree>
    <p:extLst>
      <p:ext uri="{BB962C8B-B14F-4D97-AF65-F5344CB8AC3E}">
        <p14:creationId xmlns:p14="http://schemas.microsoft.com/office/powerpoint/2010/main" val="224640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AF637EB-398B-4ECC-8289-CE499C766E55}" type="datetimeFigureOut">
              <a:rPr lang="en-GB"/>
              <a:pPr>
                <a:defRPr/>
              </a:pPr>
              <a:t>15/05/2020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omic Sans MS" panose="030F0702030302020204" pitchFamily="66" charset="0"/>
              </a:defRPr>
            </a:lvl1pPr>
          </a:lstStyle>
          <a:p>
            <a:pPr>
              <a:defRPr/>
            </a:pPr>
            <a:fld id="{0C652E58-3F5D-47E2-BF82-8B263B40FF6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427"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sXUltnS6n0?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11560" y="1268760"/>
            <a:ext cx="8229600" cy="1439863"/>
          </a:xfrm>
        </p:spPr>
        <p:txBody>
          <a:bodyPr/>
          <a:lstStyle/>
          <a:p>
            <a:br>
              <a:rPr lang="en-GB" altLang="en-US" sz="4800" b="1" dirty="0">
                <a:solidFill>
                  <a:srgbClr val="0070C0"/>
                </a:solidFill>
              </a:rPr>
            </a:br>
            <a:r>
              <a:rPr lang="en-GB" altLang="en-US" sz="4800" b="1" dirty="0">
                <a:solidFill>
                  <a:srgbClr val="0070C0"/>
                </a:solidFill>
              </a:rPr>
              <a:t>Collective Worship</a:t>
            </a:r>
            <a:br>
              <a:rPr lang="en-GB" altLang="en-US" sz="4800" b="1" dirty="0">
                <a:solidFill>
                  <a:srgbClr val="0070C0"/>
                </a:solidFill>
              </a:rPr>
            </a:br>
            <a:endParaRPr lang="en-GB" altLang="en-US" sz="3000" b="1" dirty="0"/>
          </a:p>
        </p:txBody>
      </p:sp>
      <p:sp>
        <p:nvSpPr>
          <p:cNvPr id="3" name="Content Placeholder 2"/>
          <p:cNvSpPr>
            <a:spLocks noGrp="1"/>
          </p:cNvSpPr>
          <p:nvPr>
            <p:ph idx="1"/>
          </p:nvPr>
        </p:nvSpPr>
        <p:spPr>
          <a:xfrm>
            <a:off x="1043608" y="3835252"/>
            <a:ext cx="7127875" cy="1328738"/>
          </a:xfrm>
        </p:spPr>
        <p:txBody>
          <a:bodyPr>
            <a:normAutofit fontScale="85000" lnSpcReduction="20000"/>
          </a:bodyPr>
          <a:lstStyle/>
          <a:p>
            <a:pPr marL="0" indent="0" algn="ctr">
              <a:buFont typeface="Arial" panose="020B0604020202020204" pitchFamily="34" charset="0"/>
              <a:buNone/>
              <a:defRPr/>
            </a:pPr>
            <a:r>
              <a:rPr lang="en-GB" sz="3600" b="1" dirty="0">
                <a:solidFill>
                  <a:srgbClr val="0070C0"/>
                </a:solidFill>
              </a:rPr>
              <a:t>Week commencing 18 May 2020</a:t>
            </a:r>
          </a:p>
          <a:p>
            <a:pPr marL="0" indent="0" algn="ctr">
              <a:buFont typeface="Arial" panose="020B0604020202020204" pitchFamily="34" charset="0"/>
              <a:buNone/>
              <a:defRPr/>
            </a:pPr>
            <a:br>
              <a:rPr lang="en-GB" sz="3600" b="1" dirty="0">
                <a:solidFill>
                  <a:srgbClr val="0070C0"/>
                </a:solidFill>
              </a:rPr>
            </a:br>
            <a:endParaRPr lang="en-GB"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D5F56D7-2BD4-4F7C-BFE5-0BC2317FDF36}"/>
              </a:ext>
            </a:extLst>
          </p:cNvPr>
          <p:cNvPicPr>
            <a:picLocks noChangeAspect="1"/>
          </p:cNvPicPr>
          <p:nvPr/>
        </p:nvPicPr>
        <p:blipFill rotWithShape="1">
          <a:blip r:embed="rId2">
            <a:extLst>
              <a:ext uri="{28A0092B-C50C-407E-A947-70E740481C1C}">
                <a14:useLocalDpi xmlns:a14="http://schemas.microsoft.com/office/drawing/2010/main" val="0"/>
              </a:ext>
            </a:extLst>
          </a:blip>
          <a:srcRect l="4042" r="63894" b="37400"/>
          <a:stretch/>
        </p:blipFill>
        <p:spPr>
          <a:xfrm>
            <a:off x="251520" y="-99392"/>
            <a:ext cx="2160241" cy="4293096"/>
          </a:xfrm>
          <a:prstGeom prst="rect">
            <a:avLst/>
          </a:prstGeom>
        </p:spPr>
      </p:pic>
      <p:sp>
        <p:nvSpPr>
          <p:cNvPr id="2" name="TextBox 1">
            <a:extLst>
              <a:ext uri="{FF2B5EF4-FFF2-40B4-BE49-F238E27FC236}">
                <a16:creationId xmlns:a16="http://schemas.microsoft.com/office/drawing/2014/main" id="{5FF63F52-0F7C-44F6-B7F3-87067106314E}"/>
              </a:ext>
            </a:extLst>
          </p:cNvPr>
          <p:cNvSpPr txBox="1"/>
          <p:nvPr/>
        </p:nvSpPr>
        <p:spPr>
          <a:xfrm>
            <a:off x="3203848" y="880523"/>
            <a:ext cx="2880320" cy="4524315"/>
          </a:xfrm>
          <a:prstGeom prst="rect">
            <a:avLst/>
          </a:prstGeom>
          <a:noFill/>
        </p:spPr>
        <p:txBody>
          <a:bodyPr wrap="square" rtlCol="0">
            <a:spAutoFit/>
          </a:bodyPr>
          <a:lstStyle/>
          <a:p>
            <a:r>
              <a:rPr lang="en-GB" sz="3600" dirty="0">
                <a:solidFill>
                  <a:srgbClr val="0070C0"/>
                </a:solidFill>
              </a:rPr>
              <a:t>The hands represent God the Father</a:t>
            </a:r>
          </a:p>
          <a:p>
            <a:endParaRPr lang="en-GB" sz="3600" dirty="0">
              <a:solidFill>
                <a:srgbClr val="0070C0"/>
              </a:solidFill>
            </a:endParaRPr>
          </a:p>
          <a:p>
            <a:endParaRPr lang="en-GB" sz="3600" dirty="0">
              <a:solidFill>
                <a:srgbClr val="0070C0"/>
              </a:solidFill>
            </a:endParaRPr>
          </a:p>
          <a:p>
            <a:endParaRPr lang="en-GB" sz="3600" dirty="0">
              <a:solidFill>
                <a:srgbClr val="0070C0"/>
              </a:solidFill>
            </a:endParaRPr>
          </a:p>
          <a:p>
            <a:r>
              <a:rPr lang="en-GB" sz="3600" dirty="0">
                <a:solidFill>
                  <a:srgbClr val="0070C0"/>
                </a:solidFill>
              </a:rPr>
              <a:t>Creator</a:t>
            </a:r>
          </a:p>
        </p:txBody>
      </p:sp>
      <p:pic>
        <p:nvPicPr>
          <p:cNvPr id="4" name="Picture 3" descr="A picture containing drawing&#10;&#10;Description automatically generated">
            <a:extLst>
              <a:ext uri="{FF2B5EF4-FFF2-40B4-BE49-F238E27FC236}">
                <a16:creationId xmlns:a16="http://schemas.microsoft.com/office/drawing/2014/main" id="{7E9769F0-2E93-4C7C-8EF5-0CC9B754C488}"/>
              </a:ext>
            </a:extLst>
          </p:cNvPr>
          <p:cNvPicPr>
            <a:picLocks noChangeAspect="1"/>
          </p:cNvPicPr>
          <p:nvPr/>
        </p:nvPicPr>
        <p:blipFill rotWithShape="1">
          <a:blip r:embed="rId2">
            <a:extLst>
              <a:ext uri="{28A0092B-C50C-407E-A947-70E740481C1C}">
                <a14:useLocalDpi xmlns:a14="http://schemas.microsoft.com/office/drawing/2010/main" val="0"/>
              </a:ext>
            </a:extLst>
          </a:blip>
          <a:srcRect l="62825" t="-1" b="37400"/>
          <a:stretch/>
        </p:blipFill>
        <p:spPr>
          <a:xfrm>
            <a:off x="6605551" y="0"/>
            <a:ext cx="2504621" cy="4293096"/>
          </a:xfrm>
          <a:prstGeom prst="rect">
            <a:avLst/>
          </a:prstGeom>
        </p:spPr>
      </p:pic>
    </p:spTree>
    <p:extLst>
      <p:ext uri="{BB962C8B-B14F-4D97-AF65-F5344CB8AC3E}">
        <p14:creationId xmlns:p14="http://schemas.microsoft.com/office/powerpoint/2010/main" val="2622700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D5F56D7-2BD4-4F7C-BFE5-0BC2317FDF36}"/>
              </a:ext>
            </a:extLst>
          </p:cNvPr>
          <p:cNvPicPr>
            <a:picLocks noChangeAspect="1"/>
          </p:cNvPicPr>
          <p:nvPr/>
        </p:nvPicPr>
        <p:blipFill rotWithShape="1">
          <a:blip r:embed="rId2">
            <a:extLst>
              <a:ext uri="{28A0092B-C50C-407E-A947-70E740481C1C}">
                <a14:useLocalDpi xmlns:a14="http://schemas.microsoft.com/office/drawing/2010/main" val="0"/>
              </a:ext>
            </a:extLst>
          </a:blip>
          <a:srcRect l="26487" r="30762" b="37400"/>
          <a:stretch/>
        </p:blipFill>
        <p:spPr>
          <a:xfrm>
            <a:off x="2987823" y="0"/>
            <a:ext cx="2880321" cy="4293096"/>
          </a:xfrm>
          <a:prstGeom prst="rect">
            <a:avLst/>
          </a:prstGeom>
        </p:spPr>
      </p:pic>
      <p:sp>
        <p:nvSpPr>
          <p:cNvPr id="2" name="TextBox 1">
            <a:extLst>
              <a:ext uri="{FF2B5EF4-FFF2-40B4-BE49-F238E27FC236}">
                <a16:creationId xmlns:a16="http://schemas.microsoft.com/office/drawing/2014/main" id="{E66E4487-F541-42A5-9393-56B5C314CADD}"/>
              </a:ext>
            </a:extLst>
          </p:cNvPr>
          <p:cNvSpPr txBox="1"/>
          <p:nvPr/>
        </p:nvSpPr>
        <p:spPr>
          <a:xfrm>
            <a:off x="467544" y="4581128"/>
            <a:ext cx="8280920" cy="2308324"/>
          </a:xfrm>
          <a:prstGeom prst="rect">
            <a:avLst/>
          </a:prstGeom>
          <a:noFill/>
        </p:spPr>
        <p:txBody>
          <a:bodyPr wrap="square" rtlCol="0">
            <a:spAutoFit/>
          </a:bodyPr>
          <a:lstStyle/>
          <a:p>
            <a:pPr algn="ctr"/>
            <a:r>
              <a:rPr lang="en-GB" sz="3600" dirty="0">
                <a:solidFill>
                  <a:srgbClr val="00B050"/>
                </a:solidFill>
              </a:rPr>
              <a:t>The cross represents God the Son</a:t>
            </a:r>
          </a:p>
          <a:p>
            <a:pPr algn="ctr"/>
            <a:endParaRPr lang="en-GB" sz="3600" dirty="0">
              <a:solidFill>
                <a:srgbClr val="00B050"/>
              </a:solidFill>
            </a:endParaRPr>
          </a:p>
          <a:p>
            <a:pPr algn="ctr"/>
            <a:endParaRPr lang="en-GB" sz="3600" dirty="0">
              <a:solidFill>
                <a:srgbClr val="00B050"/>
              </a:solidFill>
            </a:endParaRPr>
          </a:p>
          <a:p>
            <a:pPr algn="ctr"/>
            <a:r>
              <a:rPr lang="en-GB" sz="3600" dirty="0">
                <a:solidFill>
                  <a:srgbClr val="00B050"/>
                </a:solidFill>
              </a:rPr>
              <a:t>Saviour</a:t>
            </a:r>
          </a:p>
        </p:txBody>
      </p:sp>
    </p:spTree>
    <p:extLst>
      <p:ext uri="{BB962C8B-B14F-4D97-AF65-F5344CB8AC3E}">
        <p14:creationId xmlns:p14="http://schemas.microsoft.com/office/powerpoint/2010/main" val="302390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D5F56D7-2BD4-4F7C-BFE5-0BC2317FDF36}"/>
              </a:ext>
            </a:extLst>
          </p:cNvPr>
          <p:cNvPicPr>
            <a:picLocks noChangeAspect="1"/>
          </p:cNvPicPr>
          <p:nvPr/>
        </p:nvPicPr>
        <p:blipFill rotWithShape="1">
          <a:blip r:embed="rId2">
            <a:extLst>
              <a:ext uri="{28A0092B-C50C-407E-A947-70E740481C1C}">
                <a14:useLocalDpi xmlns:a14="http://schemas.microsoft.com/office/drawing/2010/main" val="0"/>
              </a:ext>
            </a:extLst>
          </a:blip>
          <a:srcRect l="23281" t="60500" r="27556" b="4851"/>
          <a:stretch/>
        </p:blipFill>
        <p:spPr>
          <a:xfrm>
            <a:off x="2771800" y="548680"/>
            <a:ext cx="3312369" cy="2376264"/>
          </a:xfrm>
          <a:prstGeom prst="rect">
            <a:avLst/>
          </a:prstGeom>
        </p:spPr>
      </p:pic>
      <p:sp>
        <p:nvSpPr>
          <p:cNvPr id="2" name="TextBox 1">
            <a:extLst>
              <a:ext uri="{FF2B5EF4-FFF2-40B4-BE49-F238E27FC236}">
                <a16:creationId xmlns:a16="http://schemas.microsoft.com/office/drawing/2014/main" id="{756A9988-60E8-4C9C-AD97-DD8A8F274849}"/>
              </a:ext>
            </a:extLst>
          </p:cNvPr>
          <p:cNvSpPr txBox="1"/>
          <p:nvPr/>
        </p:nvSpPr>
        <p:spPr>
          <a:xfrm>
            <a:off x="359532" y="4077072"/>
            <a:ext cx="8424936" cy="2308324"/>
          </a:xfrm>
          <a:prstGeom prst="rect">
            <a:avLst/>
          </a:prstGeom>
          <a:noFill/>
        </p:spPr>
        <p:txBody>
          <a:bodyPr wrap="square" rtlCol="0">
            <a:spAutoFit/>
          </a:bodyPr>
          <a:lstStyle/>
          <a:p>
            <a:pPr algn="ctr"/>
            <a:r>
              <a:rPr lang="en-GB" sz="3600" dirty="0">
                <a:solidFill>
                  <a:srgbClr val="FF0000"/>
                </a:solidFill>
              </a:rPr>
              <a:t>The dove represents God the Holy Spirit</a:t>
            </a:r>
          </a:p>
          <a:p>
            <a:pPr algn="ctr"/>
            <a:endParaRPr lang="en-GB" sz="3600" dirty="0">
              <a:solidFill>
                <a:srgbClr val="FF0000"/>
              </a:solidFill>
            </a:endParaRPr>
          </a:p>
          <a:p>
            <a:pPr algn="ctr"/>
            <a:endParaRPr lang="en-GB" sz="3600" dirty="0">
              <a:solidFill>
                <a:srgbClr val="FF0000"/>
              </a:solidFill>
            </a:endParaRPr>
          </a:p>
          <a:p>
            <a:pPr algn="ctr"/>
            <a:r>
              <a:rPr lang="en-GB" sz="3600" dirty="0">
                <a:solidFill>
                  <a:srgbClr val="FF0000"/>
                </a:solidFill>
              </a:rPr>
              <a:t>Energiser</a:t>
            </a:r>
          </a:p>
        </p:txBody>
      </p:sp>
    </p:spTree>
    <p:extLst>
      <p:ext uri="{BB962C8B-B14F-4D97-AF65-F5344CB8AC3E}">
        <p14:creationId xmlns:p14="http://schemas.microsoft.com/office/powerpoint/2010/main" val="279554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D860D7-C50F-443C-B5A0-48BC860CFDB9}"/>
              </a:ext>
            </a:extLst>
          </p:cNvPr>
          <p:cNvSpPr txBox="1"/>
          <p:nvPr/>
        </p:nvSpPr>
        <p:spPr>
          <a:xfrm>
            <a:off x="287524" y="251937"/>
            <a:ext cx="8568952" cy="5016758"/>
          </a:xfrm>
          <a:prstGeom prst="rect">
            <a:avLst/>
          </a:prstGeom>
          <a:noFill/>
        </p:spPr>
        <p:txBody>
          <a:bodyPr wrap="square" rtlCol="0">
            <a:spAutoFit/>
          </a:bodyPr>
          <a:lstStyle/>
          <a:p>
            <a:r>
              <a:rPr lang="en-GB" sz="3200" dirty="0"/>
              <a:t>The reading is a reminder that </a:t>
            </a:r>
          </a:p>
          <a:p>
            <a:endParaRPr lang="en-GB" sz="3200" dirty="0"/>
          </a:p>
          <a:p>
            <a:r>
              <a:rPr lang="en-GB" sz="3200" dirty="0">
                <a:solidFill>
                  <a:srgbClr val="FF0000"/>
                </a:solidFill>
              </a:rPr>
              <a:t>                              God MADE</a:t>
            </a:r>
          </a:p>
          <a:p>
            <a:endParaRPr lang="en-GB" sz="3200" dirty="0"/>
          </a:p>
          <a:p>
            <a:endParaRPr lang="en-GB" sz="3200" dirty="0"/>
          </a:p>
          <a:p>
            <a:r>
              <a:rPr lang="en-GB" sz="3200" dirty="0">
                <a:solidFill>
                  <a:srgbClr val="0070C0"/>
                </a:solidFill>
              </a:rPr>
              <a:t>God SAVED</a:t>
            </a:r>
          </a:p>
          <a:p>
            <a:endParaRPr lang="en-GB" sz="3200" dirty="0"/>
          </a:p>
          <a:p>
            <a:endParaRPr lang="en-GB" sz="3200" dirty="0"/>
          </a:p>
          <a:p>
            <a:r>
              <a:rPr lang="en-GB" sz="3200" dirty="0">
                <a:solidFill>
                  <a:schemeClr val="accent6">
                    <a:lumMod val="50000"/>
                  </a:schemeClr>
                </a:solidFill>
              </a:rPr>
              <a:t>God CONTINUES TO LIVE AND TO CHANGE THE WORLD</a:t>
            </a:r>
          </a:p>
        </p:txBody>
      </p:sp>
      <p:pic>
        <p:nvPicPr>
          <p:cNvPr id="4" name="Picture 3" descr="A picture containing star, game&#10;&#10;Description automatically generated">
            <a:extLst>
              <a:ext uri="{FF2B5EF4-FFF2-40B4-BE49-F238E27FC236}">
                <a16:creationId xmlns:a16="http://schemas.microsoft.com/office/drawing/2014/main" id="{D0235C57-56C9-4B36-BC27-AAE665538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619499"/>
            <a:ext cx="2669930" cy="1778173"/>
          </a:xfrm>
          <a:prstGeom prst="rect">
            <a:avLst/>
          </a:prstGeom>
        </p:spPr>
      </p:pic>
      <p:pic>
        <p:nvPicPr>
          <p:cNvPr id="6" name="Picture 5" descr="A view of a sunset&#10;&#10;Description automatically generated">
            <a:extLst>
              <a:ext uri="{FF2B5EF4-FFF2-40B4-BE49-F238E27FC236}">
                <a16:creationId xmlns:a16="http://schemas.microsoft.com/office/drawing/2014/main" id="{E144BC3D-3DF9-4F9D-99F8-275BF4282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574" y="2204864"/>
            <a:ext cx="2864580" cy="1604165"/>
          </a:xfrm>
          <a:prstGeom prst="rect">
            <a:avLst/>
          </a:prstGeom>
        </p:spPr>
      </p:pic>
      <p:pic>
        <p:nvPicPr>
          <p:cNvPr id="8" name="Picture 7" descr="A close up of a bird&#10;&#10;Description automatically generated">
            <a:extLst>
              <a:ext uri="{FF2B5EF4-FFF2-40B4-BE49-F238E27FC236}">
                <a16:creationId xmlns:a16="http://schemas.microsoft.com/office/drawing/2014/main" id="{C33E8F3B-AB3D-4854-A217-372CB074D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985" y="4808338"/>
            <a:ext cx="2396776" cy="1655837"/>
          </a:xfrm>
          <a:prstGeom prst="rect">
            <a:avLst/>
          </a:prstGeom>
        </p:spPr>
      </p:pic>
      <p:sp>
        <p:nvSpPr>
          <p:cNvPr id="9" name="TextBox 8">
            <a:extLst>
              <a:ext uri="{FF2B5EF4-FFF2-40B4-BE49-F238E27FC236}">
                <a16:creationId xmlns:a16="http://schemas.microsoft.com/office/drawing/2014/main" id="{6E9113E0-D83D-4837-BCD5-1E22F23A8DFB}"/>
              </a:ext>
            </a:extLst>
          </p:cNvPr>
          <p:cNvSpPr txBox="1"/>
          <p:nvPr/>
        </p:nvSpPr>
        <p:spPr>
          <a:xfrm>
            <a:off x="107504" y="6021288"/>
            <a:ext cx="5832648" cy="584775"/>
          </a:xfrm>
          <a:prstGeom prst="rect">
            <a:avLst/>
          </a:prstGeom>
          <a:noFill/>
        </p:spPr>
        <p:txBody>
          <a:bodyPr wrap="square" rtlCol="0">
            <a:spAutoFit/>
          </a:bodyPr>
          <a:lstStyle/>
          <a:p>
            <a:r>
              <a:rPr lang="en-GB" sz="3200" dirty="0">
                <a:solidFill>
                  <a:schemeClr val="accent1">
                    <a:lumMod val="75000"/>
                  </a:schemeClr>
                </a:solidFill>
              </a:rPr>
              <a:t>One God, three persons</a:t>
            </a:r>
          </a:p>
        </p:txBody>
      </p:sp>
    </p:spTree>
    <p:extLst>
      <p:ext uri="{BB962C8B-B14F-4D97-AF65-F5344CB8AC3E}">
        <p14:creationId xmlns:p14="http://schemas.microsoft.com/office/powerpoint/2010/main" val="27961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F305B8-231A-4752-9B36-F0B3B8743942}"/>
              </a:ext>
            </a:extLst>
          </p:cNvPr>
          <p:cNvSpPr txBox="1"/>
          <p:nvPr/>
        </p:nvSpPr>
        <p:spPr>
          <a:xfrm>
            <a:off x="287524" y="332656"/>
            <a:ext cx="8172908" cy="584775"/>
          </a:xfrm>
          <a:prstGeom prst="rect">
            <a:avLst/>
          </a:prstGeom>
          <a:noFill/>
        </p:spPr>
        <p:txBody>
          <a:bodyPr wrap="square" rtlCol="0">
            <a:spAutoFit/>
          </a:bodyPr>
          <a:lstStyle/>
          <a:p>
            <a:r>
              <a:rPr lang="en-GB" sz="3200">
                <a:solidFill>
                  <a:srgbClr val="0070C0"/>
                </a:solidFill>
              </a:rPr>
              <a:t>The reading starts, “If you love me …”</a:t>
            </a:r>
            <a:endParaRPr lang="en-GB" sz="3200" dirty="0">
              <a:solidFill>
                <a:srgbClr val="0070C0"/>
              </a:solidFill>
            </a:endParaRPr>
          </a:p>
        </p:txBody>
      </p:sp>
      <p:sp>
        <p:nvSpPr>
          <p:cNvPr id="5" name="TextBox 4">
            <a:extLst>
              <a:ext uri="{FF2B5EF4-FFF2-40B4-BE49-F238E27FC236}">
                <a16:creationId xmlns:a16="http://schemas.microsoft.com/office/drawing/2014/main" id="{7FEFE9D6-9DC8-4785-8723-8D5FA863EC18}"/>
              </a:ext>
            </a:extLst>
          </p:cNvPr>
          <p:cNvSpPr txBox="1"/>
          <p:nvPr/>
        </p:nvSpPr>
        <p:spPr>
          <a:xfrm>
            <a:off x="467544" y="1700808"/>
            <a:ext cx="5040560" cy="5262979"/>
          </a:xfrm>
          <a:prstGeom prst="rect">
            <a:avLst/>
          </a:prstGeom>
          <a:noFill/>
        </p:spPr>
        <p:txBody>
          <a:bodyPr wrap="square" rtlCol="0">
            <a:spAutoFit/>
          </a:bodyPr>
          <a:lstStyle/>
          <a:p>
            <a:r>
              <a:rPr lang="en-GB" sz="2800" dirty="0">
                <a:solidFill>
                  <a:srgbClr val="C00000"/>
                </a:solidFill>
              </a:rPr>
              <a:t>Jesus makes a promise, but expects us to do something first.  </a:t>
            </a:r>
          </a:p>
          <a:p>
            <a:endParaRPr lang="en-GB" sz="2800" dirty="0">
              <a:solidFill>
                <a:srgbClr val="C00000"/>
              </a:solidFill>
            </a:endParaRPr>
          </a:p>
          <a:p>
            <a:r>
              <a:rPr lang="en-GB" sz="2800" dirty="0">
                <a:solidFill>
                  <a:srgbClr val="C00000"/>
                </a:solidFill>
              </a:rPr>
              <a:t>“If you love me …”  </a:t>
            </a:r>
          </a:p>
          <a:p>
            <a:endParaRPr lang="en-GB" sz="2800" dirty="0">
              <a:solidFill>
                <a:srgbClr val="C00000"/>
              </a:solidFill>
            </a:endParaRPr>
          </a:p>
          <a:p>
            <a:r>
              <a:rPr lang="en-GB" sz="2800" dirty="0">
                <a:solidFill>
                  <a:srgbClr val="C00000"/>
                </a:solidFill>
              </a:rPr>
              <a:t>Jesus promises to ask the Father to send the Spirit to help us live like Jesus … to help us to show our love for God.</a:t>
            </a:r>
          </a:p>
          <a:p>
            <a:endParaRPr lang="en-GB" sz="2800" dirty="0">
              <a:solidFill>
                <a:srgbClr val="C00000"/>
              </a:solidFill>
            </a:endParaRPr>
          </a:p>
        </p:txBody>
      </p:sp>
      <p:pic>
        <p:nvPicPr>
          <p:cNvPr id="7" name="Picture 6" descr="A close up of a logo&#10;&#10;Description automatically generated">
            <a:extLst>
              <a:ext uri="{FF2B5EF4-FFF2-40B4-BE49-F238E27FC236}">
                <a16:creationId xmlns:a16="http://schemas.microsoft.com/office/drawing/2014/main" id="{38439A7E-FC34-4EC3-BF21-46B85D9B73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2142" y="1201994"/>
            <a:ext cx="3961421" cy="2227006"/>
          </a:xfrm>
          <a:prstGeom prst="rect">
            <a:avLst/>
          </a:prstGeom>
        </p:spPr>
      </p:pic>
      <p:sp>
        <p:nvSpPr>
          <p:cNvPr id="8" name="TextBox 7">
            <a:extLst>
              <a:ext uri="{FF2B5EF4-FFF2-40B4-BE49-F238E27FC236}">
                <a16:creationId xmlns:a16="http://schemas.microsoft.com/office/drawing/2014/main" id="{AF394503-0CDF-41D0-8419-C8A1B9B71460}"/>
              </a:ext>
            </a:extLst>
          </p:cNvPr>
          <p:cNvSpPr txBox="1"/>
          <p:nvPr/>
        </p:nvSpPr>
        <p:spPr>
          <a:xfrm>
            <a:off x="5940152" y="5013176"/>
            <a:ext cx="3096344" cy="1384995"/>
          </a:xfrm>
          <a:prstGeom prst="rect">
            <a:avLst/>
          </a:prstGeom>
          <a:noFill/>
        </p:spPr>
        <p:txBody>
          <a:bodyPr wrap="square" rtlCol="0">
            <a:spAutoFit/>
          </a:bodyPr>
          <a:lstStyle/>
          <a:p>
            <a:r>
              <a:rPr lang="en-GB" sz="2800" dirty="0">
                <a:solidFill>
                  <a:srgbClr val="C00000"/>
                </a:solidFill>
              </a:rPr>
              <a:t>Love of God has to come first, Jesus says.</a:t>
            </a:r>
          </a:p>
        </p:txBody>
      </p:sp>
    </p:spTree>
    <p:extLst>
      <p:ext uri="{BB962C8B-B14F-4D97-AF65-F5344CB8AC3E}">
        <p14:creationId xmlns:p14="http://schemas.microsoft.com/office/powerpoint/2010/main" val="14456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B7B496-5149-4219-B152-ABBEDC23793B}"/>
              </a:ext>
            </a:extLst>
          </p:cNvPr>
          <p:cNvSpPr txBox="1"/>
          <p:nvPr/>
        </p:nvSpPr>
        <p:spPr>
          <a:xfrm>
            <a:off x="179512" y="404664"/>
            <a:ext cx="8640960" cy="584775"/>
          </a:xfrm>
          <a:prstGeom prst="rect">
            <a:avLst/>
          </a:prstGeom>
          <a:noFill/>
        </p:spPr>
        <p:txBody>
          <a:bodyPr wrap="square" rtlCol="0">
            <a:spAutoFit/>
          </a:bodyPr>
          <a:lstStyle/>
          <a:p>
            <a:r>
              <a:rPr lang="en-GB" sz="3200" dirty="0"/>
              <a:t>What can you do today to show a love of God?</a:t>
            </a:r>
          </a:p>
        </p:txBody>
      </p:sp>
      <p:sp>
        <p:nvSpPr>
          <p:cNvPr id="3" name="TextBox 2">
            <a:extLst>
              <a:ext uri="{FF2B5EF4-FFF2-40B4-BE49-F238E27FC236}">
                <a16:creationId xmlns:a16="http://schemas.microsoft.com/office/drawing/2014/main" id="{E19FC4CF-4D6F-4702-85AA-B5F0A0F6FB1D}"/>
              </a:ext>
            </a:extLst>
          </p:cNvPr>
          <p:cNvSpPr txBox="1"/>
          <p:nvPr/>
        </p:nvSpPr>
        <p:spPr>
          <a:xfrm>
            <a:off x="251520" y="1312604"/>
            <a:ext cx="8064896" cy="830997"/>
          </a:xfrm>
          <a:prstGeom prst="rect">
            <a:avLst/>
          </a:prstGeom>
          <a:noFill/>
        </p:spPr>
        <p:txBody>
          <a:bodyPr wrap="square" rtlCol="0">
            <a:spAutoFit/>
          </a:bodyPr>
          <a:lstStyle/>
          <a:p>
            <a:r>
              <a:rPr lang="en-GB" sz="2400" dirty="0">
                <a:solidFill>
                  <a:srgbClr val="0070C0"/>
                </a:solidFill>
              </a:rPr>
              <a:t>Can you spend some time talking to God, and listening to God talking to you?</a:t>
            </a:r>
          </a:p>
        </p:txBody>
      </p:sp>
      <p:sp>
        <p:nvSpPr>
          <p:cNvPr id="4" name="TextBox 3">
            <a:extLst>
              <a:ext uri="{FF2B5EF4-FFF2-40B4-BE49-F238E27FC236}">
                <a16:creationId xmlns:a16="http://schemas.microsoft.com/office/drawing/2014/main" id="{944C4392-EE77-43D0-B2EC-C669E2E56492}"/>
              </a:ext>
            </a:extLst>
          </p:cNvPr>
          <p:cNvSpPr txBox="1"/>
          <p:nvPr/>
        </p:nvSpPr>
        <p:spPr>
          <a:xfrm>
            <a:off x="2627784" y="2420600"/>
            <a:ext cx="8280920" cy="461665"/>
          </a:xfrm>
          <a:prstGeom prst="rect">
            <a:avLst/>
          </a:prstGeom>
          <a:noFill/>
        </p:spPr>
        <p:txBody>
          <a:bodyPr wrap="square" rtlCol="0">
            <a:spAutoFit/>
          </a:bodyPr>
          <a:lstStyle/>
          <a:p>
            <a:r>
              <a:rPr lang="en-GB" sz="2400" dirty="0">
                <a:solidFill>
                  <a:srgbClr val="FF0000"/>
                </a:solidFill>
              </a:rPr>
              <a:t>Could you write or read some prayers?</a:t>
            </a:r>
          </a:p>
        </p:txBody>
      </p:sp>
      <p:sp>
        <p:nvSpPr>
          <p:cNvPr id="5" name="TextBox 4">
            <a:extLst>
              <a:ext uri="{FF2B5EF4-FFF2-40B4-BE49-F238E27FC236}">
                <a16:creationId xmlns:a16="http://schemas.microsoft.com/office/drawing/2014/main" id="{2E066186-CF81-4C02-BB89-287EE405AC78}"/>
              </a:ext>
            </a:extLst>
          </p:cNvPr>
          <p:cNvSpPr txBox="1"/>
          <p:nvPr/>
        </p:nvSpPr>
        <p:spPr>
          <a:xfrm>
            <a:off x="395536" y="3284115"/>
            <a:ext cx="8532440" cy="461665"/>
          </a:xfrm>
          <a:prstGeom prst="rect">
            <a:avLst/>
          </a:prstGeom>
          <a:noFill/>
        </p:spPr>
        <p:txBody>
          <a:bodyPr wrap="square" rtlCol="0">
            <a:spAutoFit/>
          </a:bodyPr>
          <a:lstStyle/>
          <a:p>
            <a:r>
              <a:rPr lang="en-GB" sz="2400" dirty="0">
                <a:solidFill>
                  <a:schemeClr val="accent3">
                    <a:lumMod val="50000"/>
                  </a:schemeClr>
                </a:solidFill>
              </a:rPr>
              <a:t>How can you be especially kind to a friend or family member?</a:t>
            </a:r>
          </a:p>
        </p:txBody>
      </p:sp>
      <p:sp>
        <p:nvSpPr>
          <p:cNvPr id="6" name="TextBox 5">
            <a:extLst>
              <a:ext uri="{FF2B5EF4-FFF2-40B4-BE49-F238E27FC236}">
                <a16:creationId xmlns:a16="http://schemas.microsoft.com/office/drawing/2014/main" id="{2B910981-8D50-41E0-854F-DC842A73E06D}"/>
              </a:ext>
            </a:extLst>
          </p:cNvPr>
          <p:cNvSpPr txBox="1"/>
          <p:nvPr/>
        </p:nvSpPr>
        <p:spPr>
          <a:xfrm>
            <a:off x="1475656" y="4374103"/>
            <a:ext cx="5760640" cy="830997"/>
          </a:xfrm>
          <a:prstGeom prst="rect">
            <a:avLst/>
          </a:prstGeom>
          <a:noFill/>
        </p:spPr>
        <p:txBody>
          <a:bodyPr wrap="square" rtlCol="0">
            <a:spAutoFit/>
          </a:bodyPr>
          <a:lstStyle/>
          <a:p>
            <a:r>
              <a:rPr lang="en-GB" sz="2400" dirty="0">
                <a:solidFill>
                  <a:srgbClr val="7030A0"/>
                </a:solidFill>
              </a:rPr>
              <a:t>Is there something you could do to show that you care for the environment?</a:t>
            </a:r>
          </a:p>
        </p:txBody>
      </p:sp>
      <p:sp>
        <p:nvSpPr>
          <p:cNvPr id="7" name="TextBox 6">
            <a:extLst>
              <a:ext uri="{FF2B5EF4-FFF2-40B4-BE49-F238E27FC236}">
                <a16:creationId xmlns:a16="http://schemas.microsoft.com/office/drawing/2014/main" id="{F3CCD686-65AF-4F75-9AD1-FFCB57A735C5}"/>
              </a:ext>
            </a:extLst>
          </p:cNvPr>
          <p:cNvSpPr txBox="1"/>
          <p:nvPr/>
        </p:nvSpPr>
        <p:spPr>
          <a:xfrm>
            <a:off x="1619672" y="6160948"/>
            <a:ext cx="7776864" cy="584775"/>
          </a:xfrm>
          <a:prstGeom prst="rect">
            <a:avLst/>
          </a:prstGeom>
          <a:noFill/>
        </p:spPr>
        <p:txBody>
          <a:bodyPr wrap="square" rtlCol="0">
            <a:spAutoFit/>
          </a:bodyPr>
          <a:lstStyle/>
          <a:p>
            <a:r>
              <a:rPr lang="en-GB" sz="3200" dirty="0">
                <a:solidFill>
                  <a:schemeClr val="bg1">
                    <a:lumMod val="50000"/>
                  </a:schemeClr>
                </a:solidFill>
              </a:rPr>
              <a:t>What ideas of your own have you got?</a:t>
            </a:r>
          </a:p>
        </p:txBody>
      </p:sp>
    </p:spTree>
    <p:extLst>
      <p:ext uri="{BB962C8B-B14F-4D97-AF65-F5344CB8AC3E}">
        <p14:creationId xmlns:p14="http://schemas.microsoft.com/office/powerpoint/2010/main" val="17821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DD8461-68A4-4FDB-9840-D09D4649D812}"/>
              </a:ext>
            </a:extLst>
          </p:cNvPr>
          <p:cNvSpPr txBox="1"/>
          <p:nvPr/>
        </p:nvSpPr>
        <p:spPr>
          <a:xfrm>
            <a:off x="251520" y="188640"/>
            <a:ext cx="8568952" cy="1200329"/>
          </a:xfrm>
          <a:prstGeom prst="rect">
            <a:avLst/>
          </a:prstGeom>
          <a:noFill/>
        </p:spPr>
        <p:txBody>
          <a:bodyPr wrap="square" rtlCol="0">
            <a:spAutoFit/>
          </a:bodyPr>
          <a:lstStyle/>
          <a:p>
            <a:r>
              <a:rPr lang="en-GB" sz="2400" dirty="0"/>
              <a:t>Here is a link to a simple hymn to listen to or join in with, celebrating the Trinity: God the Father, God the Son, God the Holy Spirit.</a:t>
            </a:r>
          </a:p>
        </p:txBody>
      </p:sp>
      <p:pic>
        <p:nvPicPr>
          <p:cNvPr id="4" name="Online Media 3" title="Glorify Thy Name (Father, we love you...)">
            <a:hlinkClick r:id="" action="ppaction://media"/>
            <a:extLst>
              <a:ext uri="{FF2B5EF4-FFF2-40B4-BE49-F238E27FC236}">
                <a16:creationId xmlns:a16="http://schemas.microsoft.com/office/drawing/2014/main" id="{8146B5A1-8DBA-4BA2-A969-D40840EFB895}"/>
              </a:ext>
            </a:extLst>
          </p:cNvPr>
          <p:cNvPicPr>
            <a:picLocks noRot="1" noChangeAspect="1"/>
          </p:cNvPicPr>
          <p:nvPr>
            <a:videoFile r:link="rId1"/>
          </p:nvPr>
        </p:nvPicPr>
        <p:blipFill>
          <a:blip r:embed="rId3"/>
          <a:stretch>
            <a:fillRect/>
          </a:stretch>
        </p:blipFill>
        <p:spPr>
          <a:xfrm>
            <a:off x="1619672" y="2924944"/>
            <a:ext cx="6096000" cy="3429000"/>
          </a:xfrm>
          <a:prstGeom prst="rect">
            <a:avLst/>
          </a:prstGeom>
        </p:spPr>
      </p:pic>
    </p:spTree>
    <p:extLst>
      <p:ext uri="{BB962C8B-B14F-4D97-AF65-F5344CB8AC3E}">
        <p14:creationId xmlns:p14="http://schemas.microsoft.com/office/powerpoint/2010/main" val="298454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GB" b="1" dirty="0">
                <a:ln w="10541" cmpd="sng">
                  <a:solidFill>
                    <a:schemeClr val="accent1">
                      <a:shade val="88000"/>
                      <a:satMod val="110000"/>
                    </a:schemeClr>
                  </a:solidFill>
                  <a:prstDash val="solid"/>
                </a:ln>
                <a:solidFill>
                  <a:srgbClr val="FFC000"/>
                </a:solidFill>
              </a:rPr>
              <a:t>Prayer</a:t>
            </a:r>
            <a:endParaRPr lang="en-GB" altLang="en-US" dirty="0"/>
          </a:p>
        </p:txBody>
      </p:sp>
      <p:sp>
        <p:nvSpPr>
          <p:cNvPr id="23555" name="Content Placeholder 2"/>
          <p:cNvSpPr>
            <a:spLocks noGrp="1"/>
          </p:cNvSpPr>
          <p:nvPr>
            <p:ph idx="1"/>
          </p:nvPr>
        </p:nvSpPr>
        <p:spPr>
          <a:xfrm>
            <a:off x="318356" y="1268760"/>
            <a:ext cx="8507288" cy="3528392"/>
          </a:xfrm>
        </p:spPr>
        <p:txBody>
          <a:bodyPr/>
          <a:lstStyle/>
          <a:p>
            <a:pPr>
              <a:buFont typeface="Arial" panose="020B0604020202020204" pitchFamily="34" charset="0"/>
              <a:buNone/>
              <a:defRPr/>
            </a:pPr>
            <a:r>
              <a:rPr lang="en-GB" altLang="en-US" sz="2800" b="1" dirty="0"/>
              <a:t>  </a:t>
            </a:r>
            <a:r>
              <a:rPr lang="en-GB" altLang="en-US" sz="2800" dirty="0">
                <a:solidFill>
                  <a:srgbClr val="FF0000"/>
                </a:solidFill>
              </a:rPr>
              <a:t>Let us be still and silent for one minute.</a:t>
            </a:r>
            <a:r>
              <a:rPr lang="en-GB" altLang="en-US" sz="2800" dirty="0"/>
              <a:t>  Let us think of someone or something we would like to pray for or about today. </a:t>
            </a:r>
          </a:p>
          <a:p>
            <a:pPr>
              <a:buFont typeface="Arial" panose="020B0604020202020204" pitchFamily="34" charset="0"/>
              <a:buNone/>
              <a:defRPr/>
            </a:pPr>
            <a:endParaRPr lang="en-GB" altLang="en-US" sz="2800" dirty="0"/>
          </a:p>
          <a:p>
            <a:pPr>
              <a:buFont typeface="Arial" panose="020B0604020202020204" pitchFamily="34" charset="0"/>
              <a:buNone/>
              <a:defRPr/>
            </a:pPr>
            <a:endParaRPr lang="en-GB" altLang="en-US" sz="2800" dirty="0"/>
          </a:p>
          <a:p>
            <a:pPr>
              <a:buFont typeface="Arial" panose="020B0604020202020204" pitchFamily="34" charset="0"/>
              <a:buNone/>
              <a:defRPr/>
            </a:pPr>
            <a:r>
              <a:rPr lang="en-GB" altLang="en-US" sz="2800" dirty="0"/>
              <a:t>Let us pray for those who are sick or lonely or anxious or afraid; those who have died; those who mourn because someone they love has died; those far away from home; those who feel that they have no-one else to pray for them.  Let us pray that their lives may be touched today by the loving hand of God.  Amen.</a:t>
            </a:r>
            <a:endParaRPr lang="en-GB" altLang="en-US" sz="2800" b="1" dirty="0">
              <a:ln w="10541" cmpd="sng">
                <a:solidFill>
                  <a:schemeClr val="accent1">
                    <a:shade val="88000"/>
                    <a:satMod val="110000"/>
                  </a:schemeClr>
                </a:solidFill>
                <a:prstDash val="solid"/>
              </a:ln>
              <a:solidFill>
                <a:srgbClr val="FFC000"/>
              </a:solidFill>
            </a:endParaRPr>
          </a:p>
          <a:p>
            <a:pPr>
              <a:buFont typeface="Arial" panose="020B0604020202020204" pitchFamily="34" charset="0"/>
              <a:buNone/>
              <a:defRPr/>
            </a:pPr>
            <a:endParaRPr lang="en-GB" altLang="en-US" sz="2800" dirty="0"/>
          </a:p>
        </p:txBody>
      </p:sp>
      <p:pic>
        <p:nvPicPr>
          <p:cNvPr id="1536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6416" y="0"/>
            <a:ext cx="827584" cy="128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66000"/>
    </mc:Choice>
    <mc:Fallback xmlns="">
      <p:transition spd="slow" advClick="0" advTm="66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GB" b="1" dirty="0">
                <a:ln w="10541" cmpd="sng">
                  <a:solidFill>
                    <a:schemeClr val="accent1">
                      <a:shade val="88000"/>
                      <a:satMod val="110000"/>
                    </a:schemeClr>
                  </a:solidFill>
                  <a:prstDash val="solid"/>
                </a:ln>
                <a:solidFill>
                  <a:srgbClr val="FFC000"/>
                </a:solidFill>
              </a:rPr>
              <a:t>Share a prayer</a:t>
            </a:r>
            <a:endParaRPr lang="en-GB" altLang="en-US" dirty="0"/>
          </a:p>
        </p:txBody>
      </p:sp>
      <p:pic>
        <p:nvPicPr>
          <p:cNvPr id="1843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1013" y="0"/>
            <a:ext cx="1042987"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0C61D02-5ACE-4C0B-BFA2-C0170A575825}"/>
              </a:ext>
            </a:extLst>
          </p:cNvPr>
          <p:cNvSpPr txBox="1"/>
          <p:nvPr/>
        </p:nvSpPr>
        <p:spPr>
          <a:xfrm>
            <a:off x="323528" y="1620838"/>
            <a:ext cx="8424936" cy="4678204"/>
          </a:xfrm>
          <a:prstGeom prst="rect">
            <a:avLst/>
          </a:prstGeom>
          <a:noFill/>
        </p:spPr>
        <p:txBody>
          <a:bodyPr wrap="square" rtlCol="0">
            <a:spAutoFit/>
          </a:bodyPr>
          <a:lstStyle/>
          <a:p>
            <a:pPr>
              <a:buFont typeface="Arial" panose="020B0604020202020204" pitchFamily="34" charset="0"/>
              <a:buNone/>
              <a:defRPr/>
            </a:pPr>
            <a:r>
              <a:rPr lang="en-GB" altLang="en-US" sz="2800" dirty="0">
                <a:solidFill>
                  <a:srgbClr val="0070C0"/>
                </a:solidFill>
                <a:latin typeface="Arial Nova" panose="020B0504020202020204" pitchFamily="34" charset="0"/>
              </a:rPr>
              <a:t>Dear God, I pray today for everyone in our school.  I ask you Lord to look after all of the children, all of the adults and all of the families.  I ask you Lord to keep us all safe.  </a:t>
            </a:r>
          </a:p>
          <a:p>
            <a:pPr>
              <a:buFont typeface="Arial" panose="020B0604020202020204" pitchFamily="34" charset="0"/>
              <a:buNone/>
              <a:defRPr/>
            </a:pPr>
            <a:endParaRPr lang="en-GB" altLang="en-US" sz="2800" dirty="0">
              <a:solidFill>
                <a:srgbClr val="0070C0"/>
              </a:solidFill>
              <a:latin typeface="Arial Nova" panose="020B0504020202020204" pitchFamily="34" charset="0"/>
            </a:endParaRPr>
          </a:p>
          <a:p>
            <a:pPr>
              <a:buFont typeface="Arial" panose="020B0604020202020204" pitchFamily="34" charset="0"/>
              <a:buNone/>
              <a:defRPr/>
            </a:pPr>
            <a:r>
              <a:rPr lang="en-GB" altLang="en-US" sz="2800" dirty="0">
                <a:solidFill>
                  <a:srgbClr val="0070C0"/>
                </a:solidFill>
                <a:latin typeface="Arial Nova" panose="020B0504020202020204" pitchFamily="34" charset="0"/>
              </a:rPr>
              <a:t>Help me today to show my love for you, Father, Son and Holy Spirit, through the things I think, do and say.  </a:t>
            </a:r>
          </a:p>
          <a:p>
            <a:pPr>
              <a:buFont typeface="Arial" panose="020B0604020202020204" pitchFamily="34" charset="0"/>
              <a:buNone/>
              <a:defRPr/>
            </a:pPr>
            <a:endParaRPr lang="en-GB" altLang="en-US" sz="2800" dirty="0">
              <a:solidFill>
                <a:srgbClr val="0070C0"/>
              </a:solidFill>
              <a:latin typeface="Arial Nova" panose="020B0504020202020204" pitchFamily="34" charset="0"/>
            </a:endParaRPr>
          </a:p>
          <a:p>
            <a:pPr>
              <a:buFont typeface="Arial" panose="020B0604020202020204" pitchFamily="34" charset="0"/>
              <a:buNone/>
              <a:defRPr/>
            </a:pPr>
            <a:r>
              <a:rPr lang="en-GB" altLang="en-US" sz="2800" dirty="0">
                <a:solidFill>
                  <a:srgbClr val="0070C0"/>
                </a:solidFill>
                <a:latin typeface="Arial Nova" panose="020B0504020202020204" pitchFamily="34" charset="0"/>
              </a:rPr>
              <a:t>Amen.</a:t>
            </a:r>
          </a:p>
          <a:p>
            <a:pPr>
              <a:buFont typeface="Arial" panose="020B0604020202020204" pitchFamily="34" charset="0"/>
              <a:buNone/>
              <a:defRPr/>
            </a:pPr>
            <a:endParaRPr lang="en-GB" dirty="0">
              <a:ln w="10541" cmpd="sng">
                <a:solidFill>
                  <a:schemeClr val="accent1">
                    <a:shade val="88000"/>
                    <a:satMod val="110000"/>
                  </a:schemeClr>
                </a:solidFill>
                <a:prstDash val="solid"/>
              </a:ln>
              <a:solidFill>
                <a:srgbClr val="0070C0"/>
              </a:solidFill>
              <a:latin typeface="Arial Nova" panose="020B05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6219"/>
    </mc:Choice>
    <mc:Fallback xmlns="">
      <p:transition spd="slow" advTm="4621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468313" y="404813"/>
            <a:ext cx="8135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GB" altLang="en-US" sz="3600">
                <a:latin typeface="Arial" panose="020B0604020202020204" pitchFamily="34" charset="0"/>
              </a:rPr>
              <a:t>In the name of the Father, and of the Son, and of the Holy Spirit.  Amen.</a:t>
            </a:r>
          </a:p>
        </p:txBody>
      </p:sp>
      <p:pic>
        <p:nvPicPr>
          <p:cNvPr id="7171" name="Picture 2" descr="Image result for sign of the cross"/>
          <p:cNvPicPr>
            <a:picLocks noChangeAspect="1" noChangeArrowheads="1"/>
          </p:cNvPicPr>
          <p:nvPr/>
        </p:nvPicPr>
        <p:blipFill>
          <a:blip r:embed="rId2">
            <a:extLst>
              <a:ext uri="{28A0092B-C50C-407E-A947-70E740481C1C}">
                <a14:useLocalDpi xmlns:a14="http://schemas.microsoft.com/office/drawing/2010/main" val="0"/>
              </a:ext>
            </a:extLst>
          </a:blip>
          <a:srcRect l="16982" t="14565" r="15096" b="9705"/>
          <a:stretch>
            <a:fillRect/>
          </a:stretch>
        </p:blipFill>
        <p:spPr bwMode="auto">
          <a:xfrm>
            <a:off x="3203575" y="1773238"/>
            <a:ext cx="316865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62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323850" y="188913"/>
            <a:ext cx="84963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GB" altLang="en-US" sz="2400">
                <a:latin typeface="Arial" panose="020B0604020202020204" pitchFamily="34" charset="0"/>
              </a:rPr>
              <a:t>Make sure that you are sitting comfortably and that you are somewhere quiet.</a:t>
            </a:r>
          </a:p>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rPr>
              <a:t>Try to make sure that you will be able to think quietly and without distractions for a few minutes.</a:t>
            </a:r>
          </a:p>
          <a:p>
            <a:pPr>
              <a:spcBef>
                <a:spcPct val="0"/>
              </a:spcBef>
              <a:buFontTx/>
              <a:buNone/>
            </a:pPr>
            <a:endParaRPr lang="en-GB" altLang="en-US" sz="2400">
              <a:latin typeface="Arial" panose="020B0604020202020204" pitchFamily="34" charset="0"/>
            </a:endParaRPr>
          </a:p>
          <a:p>
            <a:pPr>
              <a:spcBef>
                <a:spcPct val="0"/>
              </a:spcBef>
              <a:buFontTx/>
              <a:buNone/>
            </a:pPr>
            <a:endParaRPr lang="en-GB" altLang="en-US" sz="2400">
              <a:latin typeface="Arial" panose="020B0604020202020204" pitchFamily="34" charset="0"/>
            </a:endParaRPr>
          </a:p>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rPr>
              <a:t>If you have one you might like to place a crucifix, a set of rosary beads, a bible, or another religious object next to your screen.  Your worship is different to anything else from school that you will do today.</a:t>
            </a:r>
          </a:p>
          <a:p>
            <a:pPr>
              <a:spcBef>
                <a:spcPct val="0"/>
              </a:spcBef>
              <a:buFontTx/>
              <a:buNone/>
            </a:pPr>
            <a:endParaRPr lang="en-GB" altLang="en-US" sz="2400">
              <a:latin typeface="Arial" panose="020B0604020202020204" pitchFamily="34" charset="0"/>
            </a:endParaRPr>
          </a:p>
          <a:p>
            <a:pPr>
              <a:spcBef>
                <a:spcPct val="0"/>
              </a:spcBef>
              <a:buFontTx/>
              <a:buNone/>
            </a:pPr>
            <a:endParaRPr lang="en-GB" altLang="en-US" sz="2400">
              <a:latin typeface="Arial" panose="020B0604020202020204" pitchFamily="34" charset="0"/>
            </a:endParaRPr>
          </a:p>
          <a:p>
            <a:pPr>
              <a:spcBef>
                <a:spcPct val="0"/>
              </a:spcBef>
              <a:buFontTx/>
              <a:buNone/>
            </a:pPr>
            <a:endParaRPr lang="en-GB" altLang="en-US" sz="2400">
              <a:latin typeface="Arial" panose="020B0604020202020204" pitchFamily="34" charset="0"/>
            </a:endParaRPr>
          </a:p>
          <a:p>
            <a:pPr>
              <a:spcBef>
                <a:spcPct val="0"/>
              </a:spcBef>
              <a:buFontTx/>
              <a:buNone/>
            </a:pPr>
            <a:r>
              <a:rPr lang="en-GB" altLang="en-US" sz="2400">
                <a:latin typeface="Arial" panose="020B0604020202020204" pitchFamily="34" charset="0"/>
              </a:rPr>
              <a:t>When you are ready, move on to the next slide.</a:t>
            </a:r>
          </a:p>
        </p:txBody>
      </p:sp>
      <p:pic>
        <p:nvPicPr>
          <p:cNvPr id="5123" name="Picture 2" descr="https://encrypted-tbn0.gstatic.com/images?q=tbn%3AANd9GcTcSfRwZQ-wuKaI_4QbKbEpP8pJTxgQUDYARYfa2Mb4K0O-Nbs2SbL9J_yC87HH9Zb_yOMyyUo&amp;usqp=C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600" y="4505325"/>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Image result for rosary be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375150"/>
            <a:ext cx="182086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https://encrypted-tbn0.gstatic.com/images?q=tbn%3AANd9GcSEpOcJT8-37ZZCvBVPO9aHBfJrL4H_fKGRc4eMnZwEPvqKgc5BqfZlD4hM44k&amp;usqp=C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700213"/>
            <a:ext cx="12366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8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468313" y="404813"/>
            <a:ext cx="8135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GB" altLang="en-US" sz="3600">
                <a:latin typeface="Arial" panose="020B0604020202020204" pitchFamily="34" charset="0"/>
              </a:rPr>
              <a:t>In the name of the Father, and of the Son, and of the Holy Spirit.  Amen.</a:t>
            </a:r>
          </a:p>
        </p:txBody>
      </p:sp>
      <p:pic>
        <p:nvPicPr>
          <p:cNvPr id="7171" name="Picture 2" descr="Image result for sign of the cross"/>
          <p:cNvPicPr>
            <a:picLocks noChangeAspect="1" noChangeArrowheads="1"/>
          </p:cNvPicPr>
          <p:nvPr/>
        </p:nvPicPr>
        <p:blipFill>
          <a:blip r:embed="rId2">
            <a:extLst>
              <a:ext uri="{28A0092B-C50C-407E-A947-70E740481C1C}">
                <a14:useLocalDpi xmlns:a14="http://schemas.microsoft.com/office/drawing/2010/main" val="0"/>
              </a:ext>
            </a:extLst>
          </a:blip>
          <a:srcRect l="16982" t="14565" r="15096" b="9705"/>
          <a:stretch>
            <a:fillRect/>
          </a:stretch>
        </p:blipFill>
        <p:spPr bwMode="auto">
          <a:xfrm>
            <a:off x="3203575" y="1773238"/>
            <a:ext cx="316865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76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6186309"/>
          </a:xfrm>
          <a:prstGeom prst="rect">
            <a:avLst/>
          </a:prstGeom>
          <a:noFill/>
        </p:spPr>
        <p:txBody>
          <a:bodyPr wrap="square" rtlCol="0">
            <a:spAutoFit/>
          </a:bodyPr>
          <a:lstStyle/>
          <a:p>
            <a:r>
              <a:rPr lang="en-GB" sz="3600" dirty="0">
                <a:solidFill>
                  <a:srgbClr val="0070C0"/>
                </a:solidFill>
              </a:rPr>
              <a:t>We are still in the season of Easter.</a:t>
            </a:r>
          </a:p>
          <a:p>
            <a:endParaRPr lang="en-GB" sz="3600" dirty="0"/>
          </a:p>
          <a:p>
            <a:endParaRPr lang="en-GB" sz="3600" dirty="0"/>
          </a:p>
          <a:p>
            <a:endParaRPr lang="en-GB" sz="3600" dirty="0"/>
          </a:p>
          <a:p>
            <a:endParaRPr lang="en-GB" sz="3600" dirty="0"/>
          </a:p>
          <a:p>
            <a:endParaRPr lang="en-GB" sz="3600" dirty="0">
              <a:solidFill>
                <a:schemeClr val="tx2">
                  <a:lumMod val="75000"/>
                </a:schemeClr>
              </a:solidFill>
            </a:endParaRPr>
          </a:p>
          <a:p>
            <a:r>
              <a:rPr lang="en-GB" sz="3600" dirty="0">
                <a:solidFill>
                  <a:schemeClr val="tx2">
                    <a:lumMod val="75000"/>
                  </a:schemeClr>
                </a:solidFill>
              </a:rPr>
              <a:t>In today’s Gospel we are going to read about Jesus looking ahead to </a:t>
            </a:r>
            <a:r>
              <a:rPr lang="en-GB" sz="3600" b="1" dirty="0">
                <a:solidFill>
                  <a:schemeClr val="tx2">
                    <a:lumMod val="75000"/>
                  </a:schemeClr>
                </a:solidFill>
              </a:rPr>
              <a:t>Pentecost</a:t>
            </a:r>
            <a:r>
              <a:rPr lang="en-GB" sz="3600" dirty="0">
                <a:solidFill>
                  <a:schemeClr val="tx2">
                    <a:lumMod val="75000"/>
                  </a:schemeClr>
                </a:solidFill>
              </a:rPr>
              <a:t> and promising his disciples that they would not be left alone, but that the Holy Spirit would be with them. </a:t>
            </a:r>
          </a:p>
        </p:txBody>
      </p:sp>
      <p:pic>
        <p:nvPicPr>
          <p:cNvPr id="6146" name="Picture 2" descr="Happy Easter! He Is Risen! Alleluia! - STINGERS, GRADE 3 MCCU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80728"/>
            <a:ext cx="2924175" cy="219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7073900" y="12265025"/>
            <a:ext cx="2060575" cy="614363"/>
          </a:xfrm>
        </p:spPr>
        <p:txBody>
          <a:bodyPr/>
          <a:lstStyle/>
          <a:p>
            <a:pPr marL="0" indent="0" algn="ctr">
              <a:buFont typeface="Arial" panose="020B0604020202020204" pitchFamily="34" charset="0"/>
              <a:buNone/>
            </a:pPr>
            <a:r>
              <a:rPr lang="en-GB" altLang="en-US" sz="3600" b="1"/>
              <a:t> </a:t>
            </a:r>
          </a:p>
          <a:p>
            <a:pPr marL="0" indent="0" algn="ctr">
              <a:buFont typeface="Arial" panose="020B0604020202020204" pitchFamily="34" charset="0"/>
              <a:buNone/>
            </a:pPr>
            <a:r>
              <a:rPr lang="en-GB" altLang="en-US" sz="3600" b="1"/>
              <a:t> </a:t>
            </a:r>
          </a:p>
        </p:txBody>
      </p:sp>
      <p:sp>
        <p:nvSpPr>
          <p:cNvPr id="7171" name="Rectangle 1"/>
          <p:cNvSpPr>
            <a:spLocks noChangeArrowheads="1"/>
          </p:cNvSpPr>
          <p:nvPr/>
        </p:nvSpPr>
        <p:spPr bwMode="auto">
          <a:xfrm>
            <a:off x="18204" y="26296"/>
            <a:ext cx="9116271"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 typeface="Arial" panose="020B0604020202020204" pitchFamily="34" charset="0"/>
              <a:buNone/>
            </a:pPr>
            <a:r>
              <a:rPr lang="en-GB" altLang="en-US" sz="2300" dirty="0">
                <a:solidFill>
                  <a:srgbClr val="0070C0"/>
                </a:solidFill>
                <a:latin typeface="Arial" panose="020B0604020202020204" pitchFamily="34" charset="0"/>
              </a:rPr>
              <a:t>A reading from the Gospel of John</a:t>
            </a:r>
          </a:p>
          <a:p>
            <a:pPr>
              <a:spcBef>
                <a:spcPct val="0"/>
              </a:spcBef>
              <a:buFont typeface="Arial" panose="020B0604020202020204" pitchFamily="34" charset="0"/>
              <a:buNone/>
            </a:pPr>
            <a:endParaRPr lang="en-GB" altLang="en-US" sz="2300" dirty="0">
              <a:solidFill>
                <a:srgbClr val="0070C0"/>
              </a:solidFill>
              <a:latin typeface="Arial" panose="020B0604020202020204" pitchFamily="34" charset="0"/>
            </a:endParaRPr>
          </a:p>
          <a:p>
            <a:pPr>
              <a:spcBef>
                <a:spcPct val="0"/>
              </a:spcBef>
              <a:buFont typeface="Arial" panose="020B0604020202020204" pitchFamily="34" charset="0"/>
              <a:buNone/>
            </a:pPr>
            <a:r>
              <a:rPr lang="en-GB" altLang="en-US" sz="2300" dirty="0">
                <a:solidFill>
                  <a:srgbClr val="0070C0"/>
                </a:solidFill>
                <a:latin typeface="Arial" panose="020B0604020202020204" pitchFamily="34" charset="0"/>
              </a:rPr>
              <a:t>Jesus said to his disciples:</a:t>
            </a:r>
          </a:p>
          <a:p>
            <a:pPr>
              <a:spcBef>
                <a:spcPct val="0"/>
              </a:spcBef>
              <a:buFont typeface="Arial" panose="020B0604020202020204" pitchFamily="34" charset="0"/>
              <a:buNone/>
            </a:pPr>
            <a:r>
              <a:rPr lang="en-GB" altLang="en-US" sz="2300" b="1" dirty="0">
                <a:solidFill>
                  <a:srgbClr val="0070C0"/>
                </a:solidFill>
                <a:latin typeface="Arial" panose="020B0604020202020204" pitchFamily="34" charset="0"/>
              </a:rPr>
              <a:t>“If you love me, you will do as I command.  Then I will ask the Father to send you the Holy Spirit who will help you and always be with you.  The Spirit will show you what is true.</a:t>
            </a:r>
          </a:p>
          <a:p>
            <a:pPr>
              <a:spcBef>
                <a:spcPct val="0"/>
              </a:spcBef>
              <a:buFont typeface="Arial" panose="020B0604020202020204" pitchFamily="34" charset="0"/>
              <a:buNone/>
            </a:pPr>
            <a:endParaRPr lang="en-GB" altLang="en-US" sz="2300" b="1" dirty="0">
              <a:solidFill>
                <a:srgbClr val="0070C0"/>
              </a:solidFill>
              <a:latin typeface="Arial" panose="020B0604020202020204" pitchFamily="34" charset="0"/>
            </a:endParaRPr>
          </a:p>
          <a:p>
            <a:pPr>
              <a:spcBef>
                <a:spcPct val="0"/>
              </a:spcBef>
              <a:buFont typeface="Arial" panose="020B0604020202020204" pitchFamily="34" charset="0"/>
              <a:buNone/>
            </a:pPr>
            <a:r>
              <a:rPr lang="en-GB" altLang="en-US" sz="2300" b="1" dirty="0">
                <a:solidFill>
                  <a:srgbClr val="0070C0"/>
                </a:solidFill>
                <a:latin typeface="Arial" panose="020B0604020202020204" pitchFamily="34" charset="0"/>
              </a:rPr>
              <a:t>You know the Spirit, who is with you and will keep on living in you.</a:t>
            </a:r>
          </a:p>
          <a:p>
            <a:pPr>
              <a:spcBef>
                <a:spcPct val="0"/>
              </a:spcBef>
              <a:buFont typeface="Arial" panose="020B0604020202020204" pitchFamily="34" charset="0"/>
              <a:buNone/>
            </a:pPr>
            <a:endParaRPr lang="en-GB" altLang="en-US" sz="2300" b="1" dirty="0">
              <a:solidFill>
                <a:srgbClr val="0070C0"/>
              </a:solidFill>
              <a:latin typeface="Arial" panose="020B0604020202020204" pitchFamily="34" charset="0"/>
            </a:endParaRPr>
          </a:p>
          <a:p>
            <a:pPr>
              <a:spcBef>
                <a:spcPct val="0"/>
              </a:spcBef>
              <a:buFont typeface="Arial" panose="020B0604020202020204" pitchFamily="34" charset="0"/>
              <a:buNone/>
            </a:pPr>
            <a:r>
              <a:rPr lang="en-GB" altLang="en-US" sz="2300" b="1" dirty="0">
                <a:solidFill>
                  <a:srgbClr val="0070C0"/>
                </a:solidFill>
                <a:latin typeface="Arial" panose="020B0604020202020204" pitchFamily="34" charset="0"/>
              </a:rPr>
              <a:t>I will not leave you on your own.  I will come back to you.  And because I live, you will live.  Then you will know that I am one with the Father.  You will know that you are one with me, and I am one with you.”</a:t>
            </a:r>
          </a:p>
          <a:p>
            <a:pPr>
              <a:spcBef>
                <a:spcPct val="0"/>
              </a:spcBef>
              <a:buFont typeface="Arial" panose="020B0604020202020204" pitchFamily="34" charset="0"/>
              <a:buNone/>
            </a:pPr>
            <a:endParaRPr lang="en-GB" altLang="en-US" sz="2300" b="1" dirty="0">
              <a:solidFill>
                <a:srgbClr val="0070C0"/>
              </a:solidFill>
              <a:latin typeface="Arial" panose="020B0604020202020204" pitchFamily="34" charset="0"/>
            </a:endParaRPr>
          </a:p>
        </p:txBody>
      </p:sp>
      <p:pic>
        <p:nvPicPr>
          <p:cNvPr id="3" name="Picture 2" descr="A close up of a sign&#10;&#10;Description automatically generated">
            <a:extLst>
              <a:ext uri="{FF2B5EF4-FFF2-40B4-BE49-F238E27FC236}">
                <a16:creationId xmlns:a16="http://schemas.microsoft.com/office/drawing/2014/main" id="{9963D939-E76A-4759-9B58-1C64B9B5C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4725144"/>
            <a:ext cx="2528510" cy="2014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352"/>
    </mc:Choice>
    <mc:Fallback xmlns="">
      <p:transition spd="slow" advTm="533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EB3A4C-7A4C-4C83-8B5B-E1A23B034A84}"/>
              </a:ext>
            </a:extLst>
          </p:cNvPr>
          <p:cNvSpPr txBox="1"/>
          <p:nvPr/>
        </p:nvSpPr>
        <p:spPr>
          <a:xfrm>
            <a:off x="179512" y="260648"/>
            <a:ext cx="8640960" cy="3970318"/>
          </a:xfrm>
          <a:prstGeom prst="rect">
            <a:avLst/>
          </a:prstGeom>
          <a:noFill/>
        </p:spPr>
        <p:txBody>
          <a:bodyPr wrap="square" rtlCol="0">
            <a:spAutoFit/>
          </a:bodyPr>
          <a:lstStyle/>
          <a:p>
            <a:r>
              <a:rPr lang="en-GB" sz="2800" dirty="0"/>
              <a:t>Jesus was speaking to his disciples </a:t>
            </a:r>
            <a:r>
              <a:rPr lang="en-GB" sz="2800" u="sng" dirty="0"/>
              <a:t>before</a:t>
            </a:r>
            <a:r>
              <a:rPr lang="en-GB" sz="2800" dirty="0"/>
              <a:t> his death and resurrection.</a:t>
            </a:r>
          </a:p>
          <a:p>
            <a:endParaRPr lang="en-GB" sz="2800" dirty="0"/>
          </a:p>
          <a:p>
            <a:r>
              <a:rPr lang="en-GB" sz="2800" dirty="0"/>
              <a:t>He told his friends that he would be leaving them, would be coming back to them, and then would be going to be with the Father.  He was telling them that he was going to die, be raised from the dead, and then ascend into heaven, although at this time his disciples could not understand.</a:t>
            </a:r>
          </a:p>
        </p:txBody>
      </p:sp>
      <p:pic>
        <p:nvPicPr>
          <p:cNvPr id="6" name="Picture 5" descr="A picture containing knife&#10;&#10;Description automatically generated">
            <a:extLst>
              <a:ext uri="{FF2B5EF4-FFF2-40B4-BE49-F238E27FC236}">
                <a16:creationId xmlns:a16="http://schemas.microsoft.com/office/drawing/2014/main" id="{2C72D1CE-E034-4419-A493-2BF54A66A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180799"/>
            <a:ext cx="2520280" cy="1238781"/>
          </a:xfrm>
          <a:prstGeom prst="rect">
            <a:avLst/>
          </a:prstGeom>
        </p:spPr>
      </p:pic>
      <p:pic>
        <p:nvPicPr>
          <p:cNvPr id="11" name="Picture 10" descr="A picture containing snow, bed, woman, sitting&#10;&#10;Description automatically generated">
            <a:extLst>
              <a:ext uri="{FF2B5EF4-FFF2-40B4-BE49-F238E27FC236}">
                <a16:creationId xmlns:a16="http://schemas.microsoft.com/office/drawing/2014/main" id="{FEC09BF6-050A-41C7-AF7D-06BF299AC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4869160"/>
            <a:ext cx="2304256" cy="1728192"/>
          </a:xfrm>
          <a:prstGeom prst="rect">
            <a:avLst/>
          </a:prstGeom>
        </p:spPr>
      </p:pic>
      <p:pic>
        <p:nvPicPr>
          <p:cNvPr id="3" name="Picture 2" descr="A painting of a person&#10;&#10;Description automatically generated">
            <a:extLst>
              <a:ext uri="{FF2B5EF4-FFF2-40B4-BE49-F238E27FC236}">
                <a16:creationId xmlns:a16="http://schemas.microsoft.com/office/drawing/2014/main" id="{03026C2A-C274-4AEE-A65B-94E428F89F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5085184"/>
            <a:ext cx="2688298" cy="1512168"/>
          </a:xfrm>
          <a:prstGeom prst="rect">
            <a:avLst/>
          </a:prstGeom>
        </p:spPr>
      </p:pic>
    </p:spTree>
    <p:extLst>
      <p:ext uri="{BB962C8B-B14F-4D97-AF65-F5344CB8AC3E}">
        <p14:creationId xmlns:p14="http://schemas.microsoft.com/office/powerpoint/2010/main" val="257732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building, bench, wooden, table&#10;&#10;Description automatically generated">
            <a:extLst>
              <a:ext uri="{FF2B5EF4-FFF2-40B4-BE49-F238E27FC236}">
                <a16:creationId xmlns:a16="http://schemas.microsoft.com/office/drawing/2014/main" id="{6C12E7A3-3174-4237-9DA8-D93A15D24762}"/>
              </a:ext>
            </a:extLst>
          </p:cNvPr>
          <p:cNvPicPr>
            <a:picLocks noChangeAspect="1"/>
          </p:cNvPicPr>
          <p:nvPr/>
        </p:nvPicPr>
        <p:blipFill rotWithShape="1">
          <a:blip r:embed="rId2">
            <a:extLst>
              <a:ext uri="{28A0092B-C50C-407E-A947-70E740481C1C}">
                <a14:useLocalDpi xmlns:a14="http://schemas.microsoft.com/office/drawing/2010/main" val="0"/>
              </a:ext>
            </a:extLst>
          </a:blip>
          <a:srcRect t="31000" r="1" b="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D22C261-ECD2-413D-B5E9-6857776D56D5}"/>
              </a:ext>
            </a:extLst>
          </p:cNvPr>
          <p:cNvSpPr txBox="1"/>
          <p:nvPr/>
        </p:nvSpPr>
        <p:spPr>
          <a:xfrm>
            <a:off x="392906" y="5317240"/>
            <a:ext cx="8408194" cy="744836"/>
          </a:xfrm>
          <a:prstGeom prst="rect">
            <a:avLst/>
          </a:prstGeom>
        </p:spPr>
        <p:txBody>
          <a:bodyPr vert="horz" lIns="91440" tIns="45720" rIns="91440" bIns="45720" rtlCol="0" anchor="ctr">
            <a:normAutofit/>
          </a:bodyPr>
          <a:lstStyle/>
          <a:p>
            <a:pPr algn="ctr" eaLnBrk="1" hangingPunct="1">
              <a:lnSpc>
                <a:spcPct val="90000"/>
              </a:lnSpc>
              <a:spcAft>
                <a:spcPts val="600"/>
              </a:spcAft>
            </a:pPr>
            <a:r>
              <a:rPr lang="en-US" sz="2200">
                <a:solidFill>
                  <a:schemeClr val="tx1">
                    <a:lumMod val="85000"/>
                    <a:lumOff val="15000"/>
                  </a:schemeClr>
                </a:solidFill>
                <a:latin typeface="+mj-lt"/>
                <a:ea typeface="+mj-ea"/>
                <a:cs typeface="+mj-cs"/>
              </a:rPr>
              <a:t>We will celebrate Pentecost on Sunday 31 May (fifty days after Easter Sunday).</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73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44A4E0-91E3-4C7B-8A8E-55E0D14FC839}"/>
              </a:ext>
            </a:extLst>
          </p:cNvPr>
          <p:cNvSpPr txBox="1"/>
          <p:nvPr/>
        </p:nvSpPr>
        <p:spPr>
          <a:xfrm>
            <a:off x="179512" y="404664"/>
            <a:ext cx="8640960" cy="4031873"/>
          </a:xfrm>
          <a:prstGeom prst="rect">
            <a:avLst/>
          </a:prstGeom>
          <a:noFill/>
        </p:spPr>
        <p:txBody>
          <a:bodyPr wrap="square" rtlCol="0">
            <a:spAutoFit/>
          </a:bodyPr>
          <a:lstStyle/>
          <a:p>
            <a:r>
              <a:rPr lang="en-GB" sz="3200" dirty="0"/>
              <a:t>In today’s reading </a:t>
            </a:r>
            <a:r>
              <a:rPr lang="en-GB" sz="3200" dirty="0">
                <a:solidFill>
                  <a:srgbClr val="FF0000"/>
                </a:solidFill>
              </a:rPr>
              <a:t>Jesus</a:t>
            </a:r>
            <a:r>
              <a:rPr lang="en-GB" sz="3200" dirty="0"/>
              <a:t> talks about:</a:t>
            </a:r>
          </a:p>
          <a:p>
            <a:endParaRPr lang="en-GB" sz="3200" dirty="0"/>
          </a:p>
          <a:p>
            <a:endParaRPr lang="en-GB" sz="3200" dirty="0"/>
          </a:p>
          <a:p>
            <a:r>
              <a:rPr lang="en-GB" sz="3200" dirty="0">
                <a:solidFill>
                  <a:srgbClr val="FF0000"/>
                </a:solidFill>
              </a:rPr>
              <a:t>The Father</a:t>
            </a:r>
          </a:p>
          <a:p>
            <a:endParaRPr lang="en-GB" sz="3200" dirty="0">
              <a:solidFill>
                <a:srgbClr val="FF0000"/>
              </a:solidFill>
            </a:endParaRPr>
          </a:p>
          <a:p>
            <a:endParaRPr lang="en-GB" sz="3200" dirty="0">
              <a:solidFill>
                <a:srgbClr val="FF0000"/>
              </a:solidFill>
            </a:endParaRPr>
          </a:p>
          <a:p>
            <a:endParaRPr lang="en-GB" sz="3200" dirty="0">
              <a:solidFill>
                <a:srgbClr val="FF0000"/>
              </a:solidFill>
            </a:endParaRPr>
          </a:p>
          <a:p>
            <a:r>
              <a:rPr lang="en-GB" sz="3200" dirty="0">
                <a:solidFill>
                  <a:srgbClr val="FF0000"/>
                </a:solidFill>
              </a:rPr>
              <a:t>The Holy Spirit</a:t>
            </a:r>
          </a:p>
        </p:txBody>
      </p:sp>
      <p:sp>
        <p:nvSpPr>
          <p:cNvPr id="3" name="TextBox 2">
            <a:extLst>
              <a:ext uri="{FF2B5EF4-FFF2-40B4-BE49-F238E27FC236}">
                <a16:creationId xmlns:a16="http://schemas.microsoft.com/office/drawing/2014/main" id="{03FCCE07-8BC0-484D-B899-0AC9D1B142E2}"/>
              </a:ext>
            </a:extLst>
          </p:cNvPr>
          <p:cNvSpPr txBox="1"/>
          <p:nvPr/>
        </p:nvSpPr>
        <p:spPr>
          <a:xfrm>
            <a:off x="179512" y="5229200"/>
            <a:ext cx="8640960" cy="1384995"/>
          </a:xfrm>
          <a:prstGeom prst="rect">
            <a:avLst/>
          </a:prstGeom>
          <a:noFill/>
        </p:spPr>
        <p:txBody>
          <a:bodyPr wrap="square" rtlCol="0">
            <a:spAutoFit/>
          </a:bodyPr>
          <a:lstStyle/>
          <a:p>
            <a:pPr algn="ctr"/>
            <a:r>
              <a:rPr lang="en-GB" sz="2800" dirty="0"/>
              <a:t>This is called the Holy Trinity:</a:t>
            </a:r>
          </a:p>
          <a:p>
            <a:pPr algn="ctr"/>
            <a:endParaRPr lang="en-GB" sz="2800" dirty="0"/>
          </a:p>
          <a:p>
            <a:pPr algn="ctr"/>
            <a:r>
              <a:rPr lang="en-GB" sz="2800" dirty="0">
                <a:solidFill>
                  <a:srgbClr val="FF0000"/>
                </a:solidFill>
              </a:rPr>
              <a:t>God the Father</a:t>
            </a:r>
            <a:r>
              <a:rPr lang="en-GB" sz="2800" dirty="0"/>
              <a:t> – </a:t>
            </a:r>
            <a:r>
              <a:rPr lang="en-GB" sz="2800" dirty="0">
                <a:solidFill>
                  <a:srgbClr val="FF0000"/>
                </a:solidFill>
              </a:rPr>
              <a:t>God the Son </a:t>
            </a:r>
            <a:r>
              <a:rPr lang="en-GB" sz="2800" dirty="0"/>
              <a:t>– </a:t>
            </a:r>
            <a:r>
              <a:rPr lang="en-GB" sz="2800" dirty="0">
                <a:solidFill>
                  <a:srgbClr val="FF0000"/>
                </a:solidFill>
              </a:rPr>
              <a:t>God the Holy Spirit</a:t>
            </a:r>
          </a:p>
        </p:txBody>
      </p:sp>
    </p:spTree>
    <p:extLst>
      <p:ext uri="{BB962C8B-B14F-4D97-AF65-F5344CB8AC3E}">
        <p14:creationId xmlns:p14="http://schemas.microsoft.com/office/powerpoint/2010/main" val="190257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D5F56D7-2BD4-4F7C-BFE5-0BC2317FD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88640"/>
            <a:ext cx="6737435" cy="6858000"/>
          </a:xfrm>
          <a:prstGeom prst="rect">
            <a:avLst/>
          </a:prstGeom>
        </p:spPr>
      </p:pic>
      <p:sp>
        <p:nvSpPr>
          <p:cNvPr id="4" name="TextBox 3">
            <a:extLst>
              <a:ext uri="{FF2B5EF4-FFF2-40B4-BE49-F238E27FC236}">
                <a16:creationId xmlns:a16="http://schemas.microsoft.com/office/drawing/2014/main" id="{A89DBD3A-6DFC-4CEF-877D-E16EF0A5B77A}"/>
              </a:ext>
            </a:extLst>
          </p:cNvPr>
          <p:cNvSpPr txBox="1"/>
          <p:nvPr/>
        </p:nvSpPr>
        <p:spPr>
          <a:xfrm>
            <a:off x="179512" y="260648"/>
            <a:ext cx="2664296" cy="6124754"/>
          </a:xfrm>
          <a:prstGeom prst="rect">
            <a:avLst/>
          </a:prstGeom>
          <a:noFill/>
        </p:spPr>
        <p:txBody>
          <a:bodyPr wrap="square" rtlCol="0">
            <a:spAutoFit/>
          </a:bodyPr>
          <a:lstStyle/>
          <a:p>
            <a:r>
              <a:rPr lang="en-GB" sz="2800" dirty="0"/>
              <a:t>This drawing uses symbols to illustrate the Trinity.</a:t>
            </a:r>
          </a:p>
          <a:p>
            <a:endParaRPr lang="en-GB" sz="2800" dirty="0"/>
          </a:p>
          <a:p>
            <a:r>
              <a:rPr lang="en-GB" sz="2800" dirty="0"/>
              <a:t>What can you see in the illustration?</a:t>
            </a:r>
          </a:p>
          <a:p>
            <a:endParaRPr lang="en-GB" sz="2800" dirty="0"/>
          </a:p>
          <a:p>
            <a:r>
              <a:rPr lang="en-GB" sz="2800" dirty="0"/>
              <a:t>There is ONE picture, but there are THREE symbols.</a:t>
            </a:r>
          </a:p>
        </p:txBody>
      </p:sp>
    </p:spTree>
    <p:extLst>
      <p:ext uri="{BB962C8B-B14F-4D97-AF65-F5344CB8AC3E}">
        <p14:creationId xmlns:p14="http://schemas.microsoft.com/office/powerpoint/2010/main" val="69301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858</Words>
  <Application>Microsoft Office PowerPoint</Application>
  <PresentationFormat>On-screen Show (4:3)</PresentationFormat>
  <Paragraphs>101</Paragraphs>
  <Slides>19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Nova</vt:lpstr>
      <vt:lpstr>Calibri</vt:lpstr>
      <vt:lpstr>Comic Sans MS</vt:lpstr>
      <vt:lpstr>Office Theme</vt:lpstr>
      <vt:lpstr> Collective Worship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vt:lpstr>
      <vt:lpstr>Share a prayer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Notre Dame Prep School Collective Worship</dc:title>
  <dc:creator>Michael George</dc:creator>
  <cp:lastModifiedBy>helen brennan</cp:lastModifiedBy>
  <cp:revision>35</cp:revision>
  <dcterms:created xsi:type="dcterms:W3CDTF">2020-04-28T11:04:51Z</dcterms:created>
  <dcterms:modified xsi:type="dcterms:W3CDTF">2020-05-15T10:37:20Z</dcterms:modified>
</cp:coreProperties>
</file>