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8" r:id="rId8"/>
    <p:sldId id="269" r:id="rId9"/>
    <p:sldId id="270" r:id="rId10"/>
    <p:sldId id="271" r:id="rId11"/>
    <p:sldId id="262" r:id="rId12"/>
    <p:sldId id="263" r:id="rId13"/>
    <p:sldId id="272" r:id="rId14"/>
    <p:sldId id="273" r:id="rId15"/>
    <p:sldId id="274" r:id="rId16"/>
    <p:sldId id="264" r:id="rId17"/>
    <p:sldId id="265" r:id="rId18"/>
    <p:sldId id="281" r:id="rId19"/>
    <p:sldId id="279" r:id="rId20"/>
    <p:sldId id="280" r:id="rId21"/>
    <p:sldId id="275" r:id="rId22"/>
    <p:sldId id="285" r:id="rId23"/>
    <p:sldId id="286" r:id="rId24"/>
    <p:sldId id="288" r:id="rId25"/>
    <p:sldId id="290" r:id="rId26"/>
    <p:sldId id="289" r:id="rId27"/>
    <p:sldId id="276" r:id="rId28"/>
    <p:sldId id="282" r:id="rId29"/>
    <p:sldId id="283" r:id="rId30"/>
    <p:sldId id="284" r:id="rId31"/>
    <p:sldId id="291" r:id="rId32"/>
    <p:sldId id="277" r:id="rId33"/>
    <p:sldId id="293" r:id="rId34"/>
    <p:sldId id="292" r:id="rId35"/>
    <p:sldId id="278" r:id="rId36"/>
    <p:sldId id="294" r:id="rId37"/>
    <p:sldId id="295" r:id="rId38"/>
    <p:sldId id="296" r:id="rId39"/>
    <p:sldId id="297" r:id="rId40"/>
    <p:sldId id="298" r:id="rId41"/>
    <p:sldId id="266" r:id="rId42"/>
    <p:sldId id="26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1"/>
    <p:restoredTop sz="94243"/>
  </p:normalViewPr>
  <p:slideViewPr>
    <p:cSldViewPr snapToGrid="0" snapToObjects="1">
      <p:cViewPr varScale="1">
        <p:scale>
          <a:sx n="72" d="100"/>
          <a:sy n="72" d="100"/>
        </p:scale>
        <p:origin x="11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A4C98-08F3-8545-A8D9-B80033824F72}"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73582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A4C98-08F3-8545-A8D9-B80033824F72}"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165685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A4C98-08F3-8545-A8D9-B80033824F72}"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372230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A4C98-08F3-8545-A8D9-B80033824F72}"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348131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FA4C98-08F3-8545-A8D9-B80033824F72}"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328037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FA4C98-08F3-8545-A8D9-B80033824F72}"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281590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A4C98-08F3-8545-A8D9-B80033824F72}"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161957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FA4C98-08F3-8545-A8D9-B80033824F72}"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329200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A4C98-08F3-8545-A8D9-B80033824F72}"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413833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FA4C98-08F3-8545-A8D9-B80033824F72}"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367774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FA4C98-08F3-8545-A8D9-B80033824F72}"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83922-40AF-7045-A040-05DA56B5796F}" type="slidenum">
              <a:rPr lang="en-US" smtClean="0"/>
              <a:t>‹#›</a:t>
            </a:fld>
            <a:endParaRPr lang="en-US"/>
          </a:p>
        </p:txBody>
      </p:sp>
    </p:spTree>
    <p:extLst>
      <p:ext uri="{BB962C8B-B14F-4D97-AF65-F5344CB8AC3E}">
        <p14:creationId xmlns:p14="http://schemas.microsoft.com/office/powerpoint/2010/main" val="163732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A4C98-08F3-8545-A8D9-B80033824F72}" type="datetimeFigureOut">
              <a:rPr lang="en-US" smtClean="0"/>
              <a:t>5/21/2020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83922-40AF-7045-A040-05DA56B5796F}" type="slidenum">
              <a:rPr lang="en-US" smtClean="0"/>
              <a:t>‹#›</a:t>
            </a:fld>
            <a:endParaRPr lang="en-US"/>
          </a:p>
        </p:txBody>
      </p:sp>
    </p:spTree>
    <p:extLst>
      <p:ext uri="{BB962C8B-B14F-4D97-AF65-F5344CB8AC3E}">
        <p14:creationId xmlns:p14="http://schemas.microsoft.com/office/powerpoint/2010/main" val="15635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3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41FZZygGW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2B19-67AF-7A44-9203-D9E9D1EF17DF}"/>
              </a:ext>
            </a:extLst>
          </p:cNvPr>
          <p:cNvSpPr>
            <a:spLocks noGrp="1"/>
          </p:cNvSpPr>
          <p:nvPr>
            <p:ph type="ctrTitle"/>
          </p:nvPr>
        </p:nvSpPr>
        <p:spPr/>
        <p:txBody>
          <a:bodyPr/>
          <a:lstStyle/>
          <a:p>
            <a:r>
              <a:rPr lang="en-US" dirty="0"/>
              <a:t>Year 2</a:t>
            </a:r>
          </a:p>
        </p:txBody>
      </p:sp>
      <p:sp>
        <p:nvSpPr>
          <p:cNvPr id="3" name="Subtitle 2">
            <a:extLst>
              <a:ext uri="{FF2B5EF4-FFF2-40B4-BE49-F238E27FC236}">
                <a16:creationId xmlns:a16="http://schemas.microsoft.com/office/drawing/2014/main" id="{249D85FB-F0F4-2B47-B56E-94B467294B5D}"/>
              </a:ext>
            </a:extLst>
          </p:cNvPr>
          <p:cNvSpPr>
            <a:spLocks noGrp="1"/>
          </p:cNvSpPr>
          <p:nvPr>
            <p:ph type="subTitle" idx="1"/>
          </p:nvPr>
        </p:nvSpPr>
        <p:spPr/>
        <p:txBody>
          <a:bodyPr>
            <a:normAutofit/>
          </a:bodyPr>
          <a:lstStyle/>
          <a:p>
            <a:r>
              <a:rPr lang="en-US" sz="3600" dirty="0"/>
              <a:t>Reconciliation topic</a:t>
            </a:r>
          </a:p>
          <a:p>
            <a:r>
              <a:rPr lang="en-US" sz="3600" dirty="0"/>
              <a:t>‘Rules’</a:t>
            </a:r>
          </a:p>
        </p:txBody>
      </p:sp>
    </p:spTree>
    <p:extLst>
      <p:ext uri="{BB962C8B-B14F-4D97-AF65-F5344CB8AC3E}">
        <p14:creationId xmlns:p14="http://schemas.microsoft.com/office/powerpoint/2010/main" val="419807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5C71CA-9C4B-8C4B-B942-EA38699E400C}"/>
              </a:ext>
            </a:extLst>
          </p:cNvPr>
          <p:cNvSpPr/>
          <p:nvPr/>
        </p:nvSpPr>
        <p:spPr>
          <a:xfrm>
            <a:off x="707411" y="322106"/>
            <a:ext cx="61289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Show your learning…</a:t>
            </a:r>
          </a:p>
        </p:txBody>
      </p:sp>
      <p:sp>
        <p:nvSpPr>
          <p:cNvPr id="3" name="TextBox 2">
            <a:extLst>
              <a:ext uri="{FF2B5EF4-FFF2-40B4-BE49-F238E27FC236}">
                <a16:creationId xmlns:a16="http://schemas.microsoft.com/office/drawing/2014/main" id="{F3102E63-0B30-E84C-81AA-11C9F668549A}"/>
              </a:ext>
            </a:extLst>
          </p:cNvPr>
          <p:cNvSpPr txBox="1"/>
          <p:nvPr/>
        </p:nvSpPr>
        <p:spPr>
          <a:xfrm>
            <a:off x="359229" y="1665514"/>
            <a:ext cx="8474528" cy="2308324"/>
          </a:xfrm>
          <a:prstGeom prst="rect">
            <a:avLst/>
          </a:prstGeom>
          <a:noFill/>
        </p:spPr>
        <p:txBody>
          <a:bodyPr wrap="square" rtlCol="0">
            <a:spAutoFit/>
          </a:bodyPr>
          <a:lstStyle/>
          <a:p>
            <a:r>
              <a:rPr lang="en-US" sz="4800" dirty="0"/>
              <a:t>Draw a poster to show some rules that you have in a club or activity that you belong to. </a:t>
            </a:r>
          </a:p>
        </p:txBody>
      </p:sp>
      <p:sp>
        <p:nvSpPr>
          <p:cNvPr id="4" name="TextBox 3">
            <a:extLst>
              <a:ext uri="{FF2B5EF4-FFF2-40B4-BE49-F238E27FC236}">
                <a16:creationId xmlns:a16="http://schemas.microsoft.com/office/drawing/2014/main" id="{D65850A9-2D34-8D42-9FB5-F744336638D5}"/>
              </a:ext>
            </a:extLst>
          </p:cNvPr>
          <p:cNvSpPr txBox="1"/>
          <p:nvPr/>
        </p:nvSpPr>
        <p:spPr>
          <a:xfrm>
            <a:off x="359229" y="4833257"/>
            <a:ext cx="8180614" cy="1200329"/>
          </a:xfrm>
          <a:prstGeom prst="rect">
            <a:avLst/>
          </a:prstGeom>
          <a:solidFill>
            <a:schemeClr val="accent6">
              <a:lumMod val="40000"/>
              <a:lumOff val="60000"/>
            </a:schemeClr>
          </a:solidFill>
        </p:spPr>
        <p:txBody>
          <a:bodyPr wrap="square" rtlCol="0">
            <a:spAutoFit/>
          </a:bodyPr>
          <a:lstStyle/>
          <a:p>
            <a:r>
              <a:rPr lang="en-US" sz="3600" dirty="0"/>
              <a:t>Challenge: Can you include why you think the rules are important? </a:t>
            </a:r>
          </a:p>
        </p:txBody>
      </p:sp>
    </p:spTree>
    <p:extLst>
      <p:ext uri="{BB962C8B-B14F-4D97-AF65-F5344CB8AC3E}">
        <p14:creationId xmlns:p14="http://schemas.microsoft.com/office/powerpoint/2010/main" val="334535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78CBB-3213-114B-8B73-17BB7FDCD076}"/>
              </a:ext>
            </a:extLst>
          </p:cNvPr>
          <p:cNvSpPr/>
          <p:nvPr/>
        </p:nvSpPr>
        <p:spPr>
          <a:xfrm>
            <a:off x="375557" y="252671"/>
            <a:ext cx="8768443" cy="6186309"/>
          </a:xfrm>
          <a:prstGeom prst="rect">
            <a:avLst/>
          </a:prstGeom>
        </p:spPr>
        <p:txBody>
          <a:bodyPr wrap="square">
            <a:spAutoFit/>
          </a:bodyPr>
          <a:lstStyle/>
          <a:p>
            <a:pPr algn="ct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REVEAL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reasons for rules in the Christian family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CONTENT: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scripture – tradition – prayers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STANDARD INDICATOR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Some children will be able to </a:t>
            </a:r>
            <a:r>
              <a:rPr lang="en-US" sz="1600" b="1" dirty="0" err="1">
                <a:latin typeface="Calibri" panose="020F0502020204030204" pitchFamily="34" charset="0"/>
                <a:ea typeface="Calibri" panose="020F0502020204030204" pitchFamily="34" charset="0"/>
                <a:cs typeface="Times New Roman" panose="02020603050405020304" pitchFamily="18" charset="0"/>
              </a:rPr>
              <a:t>recognise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the story of Peter asking Jesus about forgiveness as a religious story.                                                                                                                                                                  </a:t>
            </a: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Some children will be able to </a:t>
            </a:r>
            <a:r>
              <a:rPr lang="en-US" sz="1600" b="1" dirty="0" err="1">
                <a:latin typeface="Calibri" panose="020F0502020204030204" pitchFamily="34" charset="0"/>
                <a:ea typeface="Calibri" panose="020F0502020204030204" pitchFamily="34" charset="0"/>
                <a:cs typeface="Times New Roman" panose="02020603050405020304" pitchFamily="18" charset="0"/>
              </a:rPr>
              <a:t>recognise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some religious words and signs that Christians use to express sorrow and forgiveness.                                                                                                                                                   Some children will be able to </a:t>
            </a:r>
            <a:r>
              <a:rPr lang="en-US" sz="1600" b="1" dirty="0" err="1">
                <a:latin typeface="Calibri" panose="020F0502020204030204" pitchFamily="34" charset="0"/>
                <a:ea typeface="Calibri" panose="020F0502020204030204" pitchFamily="34" charset="0"/>
                <a:cs typeface="Times New Roman" panose="02020603050405020304" pitchFamily="18" charset="0"/>
              </a:rPr>
              <a:t>recognise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that people say sorry and ask forgiveness because they are followers of Jesus.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Some children will be able to use religious words</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and phrases to </a:t>
            </a:r>
            <a:r>
              <a:rPr lang="en-US" sz="1600" b="1" dirty="0">
                <a:latin typeface="Calibri" panose="020F0502020204030204" pitchFamily="34" charset="0"/>
                <a:ea typeface="Calibri" panose="020F0502020204030204" pitchFamily="34" charset="0"/>
                <a:cs typeface="Times New Roman" panose="02020603050405020304" pitchFamily="18" charset="0"/>
              </a:rPr>
              <a:t>describe </a:t>
            </a:r>
            <a:r>
              <a:rPr lang="en-US" sz="1600" dirty="0">
                <a:latin typeface="Calibri" panose="020F0502020204030204" pitchFamily="34" charset="0"/>
                <a:ea typeface="Calibri" panose="020F0502020204030204" pitchFamily="34" charset="0"/>
                <a:cs typeface="Times New Roman" panose="02020603050405020304" pitchFamily="18" charset="0"/>
              </a:rPr>
              <a:t>the examination of conscience.                                                                                                                                                                            Some children will be able to </a:t>
            </a:r>
            <a:r>
              <a:rPr lang="en-US" sz="1600" b="1" dirty="0">
                <a:latin typeface="Calibri" panose="020F0502020204030204" pitchFamily="34" charset="0"/>
                <a:ea typeface="Calibri" panose="020F0502020204030204" pitchFamily="34" charset="0"/>
                <a:cs typeface="Times New Roman" panose="02020603050405020304" pitchFamily="18" charset="0"/>
              </a:rPr>
              <a:t>describe</a:t>
            </a:r>
            <a:r>
              <a:rPr lang="en-US" sz="1600" dirty="0">
                <a:latin typeface="Calibri" panose="020F0502020204030204" pitchFamily="34" charset="0"/>
                <a:ea typeface="Calibri" panose="020F0502020204030204" pitchFamily="34" charset="0"/>
                <a:cs typeface="Times New Roman" panose="02020603050405020304" pitchFamily="18" charset="0"/>
              </a:rPr>
              <a:t> some aspects of the Sacrament of Reconciliation.                                                                         Some children will be able to </a:t>
            </a:r>
            <a:r>
              <a:rPr lang="en-US" sz="1600" b="1" dirty="0">
                <a:latin typeface="Calibri" panose="020F0502020204030204" pitchFamily="34" charset="0"/>
                <a:ea typeface="Calibri" panose="020F0502020204030204" pitchFamily="34" charset="0"/>
                <a:cs typeface="Times New Roman" panose="02020603050405020304" pitchFamily="18" charset="0"/>
              </a:rPr>
              <a:t>describe </a:t>
            </a:r>
            <a:r>
              <a:rPr lang="en-US" sz="1600" dirty="0">
                <a:latin typeface="Calibri" panose="020F0502020204030204" pitchFamily="34" charset="0"/>
                <a:ea typeface="Calibri" panose="020F0502020204030204" pitchFamily="34" charset="0"/>
                <a:cs typeface="Times New Roman" panose="02020603050405020304" pitchFamily="18" charset="0"/>
              </a:rPr>
              <a:t>how Christians try to </a:t>
            </a:r>
            <a:r>
              <a:rPr lang="en-US" sz="1600" dirty="0" err="1">
                <a:latin typeface="Calibri" panose="020F0502020204030204" pitchFamily="34" charset="0"/>
                <a:ea typeface="Calibri" panose="020F0502020204030204" pitchFamily="34" charset="0"/>
                <a:cs typeface="Times New Roman" panose="02020603050405020304" pitchFamily="18" charset="0"/>
              </a:rPr>
              <a:t>practise</a:t>
            </a:r>
            <a:r>
              <a:rPr lang="en-US" sz="1600" dirty="0">
                <a:latin typeface="Calibri" panose="020F0502020204030204" pitchFamily="34" charset="0"/>
                <a:ea typeface="Calibri" panose="020F0502020204030204" pitchFamily="34" charset="0"/>
                <a:cs typeface="Times New Roman" panose="02020603050405020304" pitchFamily="18" charset="0"/>
              </a:rPr>
              <a:t> Jesus’ commandment of love, peace and reconciliation.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KEY WORDS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rules, sorry, forgive, right, wrong, make up, choices, sin, consequences, examination of conscience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4B58B02-3685-A648-9FFF-84113502F905}"/>
              </a:ext>
            </a:extLst>
          </p:cNvPr>
          <p:cNvSpPr txBox="1"/>
          <p:nvPr/>
        </p:nvSpPr>
        <p:spPr>
          <a:xfrm>
            <a:off x="195942" y="252671"/>
            <a:ext cx="3690257" cy="369332"/>
          </a:xfrm>
          <a:prstGeom prst="rect">
            <a:avLst/>
          </a:prstGeom>
          <a:solidFill>
            <a:schemeClr val="accent2">
              <a:lumMod val="40000"/>
              <a:lumOff val="6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348396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14A69F-A8EB-2747-839A-51286B185233}"/>
              </a:ext>
            </a:extLst>
          </p:cNvPr>
          <p:cNvSpPr/>
          <p:nvPr/>
        </p:nvSpPr>
        <p:spPr>
          <a:xfrm>
            <a:off x="315889" y="224488"/>
            <a:ext cx="5053178" cy="461665"/>
          </a:xfrm>
          <a:prstGeom prst="rect">
            <a:avLst/>
          </a:prstGeom>
        </p:spPr>
        <p:txBody>
          <a:bodyPr wrap="none">
            <a:spAutoFit/>
          </a:bodyPr>
          <a:lstStyle/>
          <a:p>
            <a:pPr>
              <a:spcAft>
                <a:spcPts val="0"/>
              </a:spcAft>
            </a:pPr>
            <a:r>
              <a:rPr lang="en-US" sz="2400" b="1" dirty="0">
                <a:solidFill>
                  <a:srgbClr val="0D78CA"/>
                </a:solidFill>
                <a:effectLst/>
                <a:latin typeface="Calibri" panose="020F0502020204030204" pitchFamily="34" charset="0"/>
                <a:ea typeface="Calibri" panose="020F0502020204030204" pitchFamily="34" charset="0"/>
                <a:cs typeface="Times New Roman" panose="02020603050405020304" pitchFamily="18" charset="0"/>
              </a:rPr>
              <a:t>LEARNING FOCUS 1:</a:t>
            </a:r>
            <a:r>
              <a:rPr lang="en-US" sz="2400" dirty="0">
                <a:solidFill>
                  <a:srgbClr val="0D78CA"/>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God’s rule for people.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3916D28-238F-1D43-BDD2-F6BBFE3CD95D}"/>
              </a:ext>
            </a:extLst>
          </p:cNvPr>
          <p:cNvSpPr/>
          <p:nvPr/>
        </p:nvSpPr>
        <p:spPr>
          <a:xfrm>
            <a:off x="315889" y="3041107"/>
            <a:ext cx="8713811" cy="2308324"/>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We may have rules about who and how someone shares our belongings.  God has rules to help us live well with ourselves and each other.</a:t>
            </a:r>
            <a:r>
              <a:rPr lang="en-GB" sz="3600" dirty="0">
                <a:effectLst/>
              </a:rPr>
              <a:t> </a:t>
            </a:r>
            <a:endParaRPr lang="en-US" sz="3600" dirty="0"/>
          </a:p>
        </p:txBody>
      </p:sp>
      <p:sp>
        <p:nvSpPr>
          <p:cNvPr id="5" name="Rectangle 4">
            <a:extLst>
              <a:ext uri="{FF2B5EF4-FFF2-40B4-BE49-F238E27FC236}">
                <a16:creationId xmlns:a16="http://schemas.microsoft.com/office/drawing/2014/main" id="{86A5592B-19C4-E344-B7D9-404B79D1B956}"/>
              </a:ext>
            </a:extLst>
          </p:cNvPr>
          <p:cNvSpPr/>
          <p:nvPr/>
        </p:nvSpPr>
        <p:spPr>
          <a:xfrm>
            <a:off x="0" y="986467"/>
            <a:ext cx="8695393"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Remember the different kind </a:t>
            </a:r>
          </a:p>
          <a:p>
            <a:pPr algn="ctr"/>
            <a:r>
              <a:rPr lang="en-US" sz="5400" b="1" cap="none" spc="0" dirty="0">
                <a:ln w="22225">
                  <a:solidFill>
                    <a:schemeClr val="accent2"/>
                  </a:solidFill>
                  <a:prstDash val="solid"/>
                </a:ln>
                <a:solidFill>
                  <a:schemeClr val="accent2">
                    <a:lumMod val="40000"/>
                    <a:lumOff val="60000"/>
                  </a:schemeClr>
                </a:solidFill>
                <a:effectLst/>
                <a:latin typeface="Calibri" panose="020F0502020204030204" pitchFamily="34" charset="0"/>
                <a:cs typeface="Times New Roman" panose="02020603050405020304" pitchFamily="18" charset="0"/>
              </a:rPr>
              <a:t>of rules we thought about…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8513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0469" y="-184175"/>
            <a:ext cx="5652492" cy="6965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sp>
        <p:nvSpPr>
          <p:cNvPr id="2" name="TextBox 1">
            <a:extLst>
              <a:ext uri="{FF2B5EF4-FFF2-40B4-BE49-F238E27FC236}">
                <a16:creationId xmlns:a16="http://schemas.microsoft.com/office/drawing/2014/main" id="{6D656CFD-C691-7D43-9C7A-704ABA49E65E}"/>
              </a:ext>
            </a:extLst>
          </p:cNvPr>
          <p:cNvSpPr txBox="1"/>
          <p:nvPr/>
        </p:nvSpPr>
        <p:spPr>
          <a:xfrm>
            <a:off x="114300" y="604157"/>
            <a:ext cx="3918857" cy="1384995"/>
          </a:xfrm>
          <a:prstGeom prst="rect">
            <a:avLst/>
          </a:prstGeom>
          <a:noFill/>
        </p:spPr>
        <p:txBody>
          <a:bodyPr wrap="square" rtlCol="0">
            <a:spAutoFit/>
          </a:bodyPr>
          <a:lstStyle/>
          <a:p>
            <a:r>
              <a:rPr lang="en-US" sz="2800" dirty="0"/>
              <a:t>Let’s read the scripture to learn about rules that Jesus gave us.</a:t>
            </a:r>
          </a:p>
        </p:txBody>
      </p:sp>
    </p:spTree>
    <p:extLst>
      <p:ext uri="{BB962C8B-B14F-4D97-AF65-F5344CB8AC3E}">
        <p14:creationId xmlns:p14="http://schemas.microsoft.com/office/powerpoint/2010/main" val="273377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324" y="-368297"/>
            <a:ext cx="10266909" cy="7625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pic>
        <p:nvPicPr>
          <p:cNvPr id="12" name="Picture 11" descr="Pg 86-8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397" y="492424"/>
            <a:ext cx="7847747" cy="6067731"/>
          </a:xfrm>
          <a:prstGeom prst="rect">
            <a:avLst/>
          </a:prstGeom>
        </p:spPr>
      </p:pic>
      <p:sp>
        <p:nvSpPr>
          <p:cNvPr id="16389" name="Rectangle 5"/>
          <p:cNvSpPr>
            <a:spLocks/>
          </p:cNvSpPr>
          <p:nvPr/>
        </p:nvSpPr>
        <p:spPr bwMode="auto">
          <a:xfrm>
            <a:off x="910828" y="3531691"/>
            <a:ext cx="3437930" cy="2321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endParaRPr lang="en-US" sz="1547" b="1">
              <a:latin typeface="Helvetica" charset="0"/>
              <a:cs typeface="Helvetica" charset="0"/>
              <a:sym typeface="Helvetica" charset="0"/>
            </a:endParaRPr>
          </a:p>
        </p:txBody>
      </p:sp>
      <p:sp>
        <p:nvSpPr>
          <p:cNvPr id="16390" name="Rectangle 6"/>
          <p:cNvSpPr>
            <a:spLocks/>
          </p:cNvSpPr>
          <p:nvPr/>
        </p:nvSpPr>
        <p:spPr bwMode="auto">
          <a:xfrm>
            <a:off x="4926955" y="507876"/>
            <a:ext cx="3357563" cy="278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endParaRPr lang="en-US" sz="1547" b="1">
              <a:latin typeface="Helvetica" charset="0"/>
              <a:cs typeface="Helvetica" charset="0"/>
              <a:sym typeface="Helvetica" charset="0"/>
            </a:endParaRPr>
          </a:p>
        </p:txBody>
      </p:sp>
      <p:sp>
        <p:nvSpPr>
          <p:cNvPr id="16394" name="Rectangle 10"/>
          <p:cNvSpPr>
            <a:spLocks/>
          </p:cNvSpPr>
          <p:nvPr/>
        </p:nvSpPr>
        <p:spPr bwMode="auto">
          <a:xfrm>
            <a:off x="6228457" y="3478113"/>
            <a:ext cx="2169914" cy="339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r"/>
            <a:endParaRPr lang="en-US" sz="1125">
              <a:latin typeface="Helvetica" charset="0"/>
              <a:cs typeface="Helvetica" charset="0"/>
              <a:sym typeface="Helvetica" charset="0"/>
            </a:endParaRPr>
          </a:p>
        </p:txBody>
      </p:sp>
      <p:sp>
        <p:nvSpPr>
          <p:cNvPr id="4" name="TextBox 3"/>
          <p:cNvSpPr txBox="1"/>
          <p:nvPr/>
        </p:nvSpPr>
        <p:spPr>
          <a:xfrm>
            <a:off x="774703" y="391163"/>
            <a:ext cx="3645405" cy="698396"/>
          </a:xfrm>
          <a:prstGeom prst="rect">
            <a:avLst/>
          </a:prstGeom>
          <a:solidFill>
            <a:schemeClr val="bg1">
              <a:alpha val="74000"/>
            </a:schemeClr>
          </a:solidFill>
        </p:spPr>
        <p:txBody>
          <a:bodyPr wrap="square" rtlCol="0">
            <a:spAutoFit/>
          </a:bodyPr>
          <a:lstStyle/>
          <a:p>
            <a:r>
              <a:rPr lang="en-GB" sz="1969" b="1" dirty="0">
                <a:latin typeface="Century Gothic" pitchFamily="34" charset="0"/>
              </a:rPr>
              <a:t>You are created by God, to be like God.</a:t>
            </a:r>
          </a:p>
        </p:txBody>
      </p:sp>
      <p:sp>
        <p:nvSpPr>
          <p:cNvPr id="5" name="TextBox 4"/>
          <p:cNvSpPr txBox="1"/>
          <p:nvPr/>
        </p:nvSpPr>
        <p:spPr>
          <a:xfrm>
            <a:off x="5280829" y="5476698"/>
            <a:ext cx="3164287" cy="438582"/>
          </a:xfrm>
          <a:prstGeom prst="rect">
            <a:avLst/>
          </a:prstGeom>
          <a:solidFill>
            <a:schemeClr val="bg1">
              <a:alpha val="74000"/>
            </a:schemeClr>
          </a:solidFill>
        </p:spPr>
        <p:txBody>
          <a:bodyPr wrap="square" rtlCol="0">
            <a:spAutoFit/>
          </a:bodyPr>
          <a:lstStyle/>
          <a:p>
            <a:pPr algn="r"/>
            <a:r>
              <a:rPr lang="en-GB" sz="1125" b="1" dirty="0">
                <a:latin typeface="Century Gothic" pitchFamily="34" charset="0"/>
              </a:rPr>
              <a:t>Based on Colossians 3: 10-17</a:t>
            </a:r>
          </a:p>
          <a:p>
            <a:pPr algn="r"/>
            <a:r>
              <a:rPr lang="en-GB" sz="1125" b="1" dirty="0">
                <a:latin typeface="Century Gothic" pitchFamily="34" charset="0"/>
              </a:rPr>
              <a:t>(God’s Story 2)</a:t>
            </a:r>
          </a:p>
        </p:txBody>
      </p:sp>
      <p:sp>
        <p:nvSpPr>
          <p:cNvPr id="2" name="Rectangle 1"/>
          <p:cNvSpPr/>
          <p:nvPr/>
        </p:nvSpPr>
        <p:spPr>
          <a:xfrm>
            <a:off x="4673261" y="391162"/>
            <a:ext cx="3696036" cy="698396"/>
          </a:xfrm>
          <a:prstGeom prst="rect">
            <a:avLst/>
          </a:prstGeom>
          <a:solidFill>
            <a:schemeClr val="bg1">
              <a:alpha val="74000"/>
            </a:schemeClr>
          </a:solidFill>
        </p:spPr>
        <p:txBody>
          <a:bodyPr wrap="square">
            <a:spAutoFit/>
          </a:bodyPr>
          <a:lstStyle/>
          <a:p>
            <a:r>
              <a:rPr lang="en-US" sz="1969" b="1" dirty="0">
                <a:latin typeface="Century Gothic"/>
                <a:cs typeface="Century Gothic"/>
              </a:rPr>
              <a:t>But the important thing is that you are God’s children.</a:t>
            </a:r>
          </a:p>
        </p:txBody>
      </p:sp>
      <p:sp>
        <p:nvSpPr>
          <p:cNvPr id="3" name="Rectangle 2"/>
          <p:cNvSpPr/>
          <p:nvPr/>
        </p:nvSpPr>
        <p:spPr>
          <a:xfrm>
            <a:off x="774703" y="1403775"/>
            <a:ext cx="3645405" cy="698396"/>
          </a:xfrm>
          <a:prstGeom prst="rect">
            <a:avLst/>
          </a:prstGeom>
          <a:solidFill>
            <a:schemeClr val="bg1">
              <a:alpha val="74000"/>
            </a:schemeClr>
          </a:solidFill>
        </p:spPr>
        <p:txBody>
          <a:bodyPr wrap="square">
            <a:spAutoFit/>
          </a:bodyPr>
          <a:lstStyle/>
          <a:p>
            <a:r>
              <a:rPr lang="en-GB" sz="1969" b="1" dirty="0">
                <a:latin typeface="Century Gothic" pitchFamily="34" charset="0"/>
              </a:rPr>
              <a:t>You are God’s people, his saints. God loves you.</a:t>
            </a:r>
          </a:p>
        </p:txBody>
      </p:sp>
      <p:sp>
        <p:nvSpPr>
          <p:cNvPr id="6" name="Rectangle 5"/>
          <p:cNvSpPr/>
          <p:nvPr/>
        </p:nvSpPr>
        <p:spPr>
          <a:xfrm>
            <a:off x="774703" y="2365757"/>
            <a:ext cx="3645405" cy="1304460"/>
          </a:xfrm>
          <a:prstGeom prst="rect">
            <a:avLst/>
          </a:prstGeom>
          <a:solidFill>
            <a:schemeClr val="bg1">
              <a:alpha val="74000"/>
            </a:schemeClr>
          </a:solidFill>
        </p:spPr>
        <p:txBody>
          <a:bodyPr wrap="square">
            <a:spAutoFit/>
          </a:bodyPr>
          <a:lstStyle/>
          <a:p>
            <a:r>
              <a:rPr lang="en-GB" sz="1969" b="1" dirty="0">
                <a:latin typeface="Century Gothic" pitchFamily="34" charset="0"/>
              </a:rPr>
              <a:t>You should be kind and gentle, and patient and forgiving, and loving like God.</a:t>
            </a:r>
          </a:p>
        </p:txBody>
      </p:sp>
      <p:sp>
        <p:nvSpPr>
          <p:cNvPr id="7" name="Rectangle 6"/>
          <p:cNvSpPr/>
          <p:nvPr/>
        </p:nvSpPr>
        <p:spPr>
          <a:xfrm>
            <a:off x="774703" y="3884676"/>
            <a:ext cx="3645405" cy="395365"/>
          </a:xfrm>
          <a:prstGeom prst="rect">
            <a:avLst/>
          </a:prstGeom>
          <a:solidFill>
            <a:schemeClr val="bg1">
              <a:alpha val="74000"/>
            </a:schemeClr>
          </a:solidFill>
        </p:spPr>
        <p:txBody>
          <a:bodyPr wrap="square">
            <a:spAutoFit/>
          </a:bodyPr>
          <a:lstStyle/>
          <a:p>
            <a:r>
              <a:rPr lang="en-GB" sz="1969" b="1" dirty="0">
                <a:latin typeface="Century Gothic" pitchFamily="34" charset="0"/>
              </a:rPr>
              <a:t>You are all different.</a:t>
            </a:r>
          </a:p>
        </p:txBody>
      </p:sp>
      <p:sp>
        <p:nvSpPr>
          <p:cNvPr id="8" name="Rectangle 7"/>
          <p:cNvSpPr/>
          <p:nvPr/>
        </p:nvSpPr>
        <p:spPr>
          <a:xfrm>
            <a:off x="774703" y="4492243"/>
            <a:ext cx="3645405" cy="1304460"/>
          </a:xfrm>
          <a:prstGeom prst="rect">
            <a:avLst/>
          </a:prstGeom>
          <a:solidFill>
            <a:schemeClr val="bg1">
              <a:alpha val="74000"/>
            </a:schemeClr>
          </a:solidFill>
        </p:spPr>
        <p:txBody>
          <a:bodyPr wrap="square">
            <a:spAutoFit/>
          </a:bodyPr>
          <a:lstStyle/>
          <a:p>
            <a:r>
              <a:rPr lang="en-GB" sz="1969" b="1" dirty="0">
                <a:latin typeface="Century Gothic" pitchFamily="34" charset="0"/>
              </a:rPr>
              <a:t>You come from different places, speak in different ways, have different customs.</a:t>
            </a:r>
          </a:p>
        </p:txBody>
      </p:sp>
      <p:sp>
        <p:nvSpPr>
          <p:cNvPr id="9" name="Rectangle 8"/>
          <p:cNvSpPr/>
          <p:nvPr/>
        </p:nvSpPr>
        <p:spPr>
          <a:xfrm>
            <a:off x="4673261" y="1403775"/>
            <a:ext cx="3696036" cy="1607491"/>
          </a:xfrm>
          <a:prstGeom prst="rect">
            <a:avLst/>
          </a:prstGeom>
          <a:solidFill>
            <a:schemeClr val="bg1">
              <a:alpha val="74000"/>
            </a:schemeClr>
          </a:solidFill>
        </p:spPr>
        <p:txBody>
          <a:bodyPr wrap="square">
            <a:spAutoFit/>
          </a:bodyPr>
          <a:lstStyle/>
          <a:p>
            <a:r>
              <a:rPr lang="en-US" sz="1969" b="1" dirty="0">
                <a:latin typeface="Century Gothic"/>
                <a:cs typeface="Century Gothic"/>
              </a:rPr>
              <a:t>So love one another, help one another, be at peace with one another, and let the love of Jesus fill your hearts and minds.</a:t>
            </a:r>
          </a:p>
        </p:txBody>
      </p:sp>
    </p:spTree>
    <p:extLst>
      <p:ext uri="{BB962C8B-B14F-4D97-AF65-F5344CB8AC3E}">
        <p14:creationId xmlns:p14="http://schemas.microsoft.com/office/powerpoint/2010/main" val="243130859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7000"/>
                            </p:stCondLst>
                            <p:childTnLst>
                              <p:par>
                                <p:cTn id="17" presetID="10"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11000"/>
                            </p:stCondLst>
                            <p:childTnLst>
                              <p:par>
                                <p:cTn id="25" presetID="10" presetClass="entr" presetSubtype="0"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13000"/>
                            </p:stCondLst>
                            <p:childTnLst>
                              <p:par>
                                <p:cTn id="29" presetID="10"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15000"/>
                            </p:stCondLst>
                            <p:childTnLst>
                              <p:par>
                                <p:cTn id="33" presetID="10" presetClass="entr" presetSubtype="0" fill="hold" grpId="0" nodeType="afterEffect">
                                  <p:stCondLst>
                                    <p:cond delay="10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3578"/>
            <a:ext cx="5357813" cy="6754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sp>
        <p:nvSpPr>
          <p:cNvPr id="2" name="Rectangle 1">
            <a:extLst>
              <a:ext uri="{FF2B5EF4-FFF2-40B4-BE49-F238E27FC236}">
                <a16:creationId xmlns:a16="http://schemas.microsoft.com/office/drawing/2014/main" id="{55445470-70BB-954F-9831-252DEDC20C01}"/>
              </a:ext>
            </a:extLst>
          </p:cNvPr>
          <p:cNvSpPr/>
          <p:nvPr/>
        </p:nvSpPr>
        <p:spPr>
          <a:xfrm>
            <a:off x="2514600" y="651810"/>
            <a:ext cx="6286500" cy="3005951"/>
          </a:xfrm>
          <a:prstGeom prst="rect">
            <a:avLst/>
          </a:prstGeom>
          <a:solidFill>
            <a:schemeClr val="bg1"/>
          </a:solidFill>
        </p:spPr>
        <p:txBody>
          <a:bodyPr wrap="square">
            <a:spAutoFit/>
          </a:bodyPr>
          <a:lstStyle/>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10"/>
              </a:spcBef>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Which words do you like best and why? </a:t>
            </a:r>
          </a:p>
          <a:p>
            <a:pPr marL="342900" lvl="0" indent="-342900">
              <a:spcBef>
                <a:spcPts val="110"/>
              </a:spcBef>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Which things are hardest and why?</a:t>
            </a:r>
          </a:p>
          <a:p>
            <a:pPr marL="342900" lvl="0" indent="-342900">
              <a:spcBef>
                <a:spcPts val="110"/>
              </a:spcBef>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does St Paul say is important?</a:t>
            </a:r>
          </a:p>
          <a:p>
            <a:pPr marL="342900" lvl="0" indent="-342900">
              <a:spcBef>
                <a:spcPts val="110"/>
              </a:spcBef>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do you think you feel when you are at peace and when the love of Jesus fills your mind?</a:t>
            </a:r>
          </a:p>
        </p:txBody>
      </p:sp>
    </p:spTree>
    <p:extLst>
      <p:ext uri="{BB962C8B-B14F-4D97-AF65-F5344CB8AC3E}">
        <p14:creationId xmlns:p14="http://schemas.microsoft.com/office/powerpoint/2010/main" val="27891879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0787F5-F251-004D-BC0E-849219B7ABE4}"/>
              </a:ext>
            </a:extLst>
          </p:cNvPr>
          <p:cNvSpPr/>
          <p:nvPr/>
        </p:nvSpPr>
        <p:spPr>
          <a:xfrm>
            <a:off x="244928" y="1126198"/>
            <a:ext cx="8572499" cy="2215991"/>
          </a:xfrm>
          <a:prstGeom prst="rect">
            <a:avLst/>
          </a:prstGeom>
        </p:spPr>
        <p:txBody>
          <a:bodyPr wrap="square">
            <a:spAutoFit/>
          </a:bodyPr>
          <a:lstStyle/>
          <a:p>
            <a:pPr marL="342900" lvl="0" indent="-342900">
              <a:spcAft>
                <a:spcPts val="0"/>
              </a:spcAft>
              <a:buClr>
                <a:srgbClr val="92D050"/>
              </a:buClr>
              <a:buSzPts val="1400"/>
              <a:buFont typeface="Wingdings 3"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Discuss the words ‘You are God’s people, his saints’.  What do you think it means?</a:t>
            </a:r>
          </a:p>
          <a:p>
            <a:pPr marL="342900" lvl="0" indent="-342900">
              <a:spcAft>
                <a:spcPts val="0"/>
              </a:spcAft>
              <a:buClr>
                <a:srgbClr val="92D050"/>
              </a:buClr>
              <a:buSzPts val="1400"/>
              <a:buFont typeface="Wingdings 3" pitchFamily="2"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92D050"/>
              </a:buClr>
              <a:buSzPts val="1400"/>
              <a:buFont typeface="Wingdings 3"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You can be one of God’s saints by doing good deeds.  </a:t>
            </a:r>
          </a:p>
          <a:p>
            <a:pPr marL="342900" lvl="0" indent="-342900">
              <a:spcAft>
                <a:spcPts val="0"/>
              </a:spcAft>
              <a:buClr>
                <a:srgbClr val="92D050"/>
              </a:buClr>
              <a:buSzPts val="1400"/>
              <a:buFont typeface="Wingdings 3" pitchFamily="2"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92D050"/>
              </a:buClr>
              <a:buSzPts val="1400"/>
              <a:buFont typeface="Wingdings 3"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Divide your page into 4 boxes. In each box draw and write how you can be God’s saint. </a:t>
            </a:r>
          </a:p>
        </p:txBody>
      </p:sp>
      <p:sp>
        <p:nvSpPr>
          <p:cNvPr id="3" name="Rectangle 2">
            <a:extLst>
              <a:ext uri="{FF2B5EF4-FFF2-40B4-BE49-F238E27FC236}">
                <a16:creationId xmlns:a16="http://schemas.microsoft.com/office/drawing/2014/main" id="{DAD77738-ACA4-A54B-9A58-A389ED7F6BC0}"/>
              </a:ext>
            </a:extLst>
          </p:cNvPr>
          <p:cNvSpPr/>
          <p:nvPr/>
        </p:nvSpPr>
        <p:spPr>
          <a:xfrm>
            <a:off x="360236" y="182191"/>
            <a:ext cx="5429627"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rPr>
              <a:t>Show your learning…</a:t>
            </a:r>
          </a:p>
        </p:txBody>
      </p:sp>
      <p:sp>
        <p:nvSpPr>
          <p:cNvPr id="4" name="Rectangle 3">
            <a:extLst>
              <a:ext uri="{FF2B5EF4-FFF2-40B4-BE49-F238E27FC236}">
                <a16:creationId xmlns:a16="http://schemas.microsoft.com/office/drawing/2014/main" id="{30606753-9CEB-5C4C-8CF5-2A06F946F03B}"/>
              </a:ext>
            </a:extLst>
          </p:cNvPr>
          <p:cNvSpPr/>
          <p:nvPr/>
        </p:nvSpPr>
        <p:spPr>
          <a:xfrm>
            <a:off x="3894365" y="3135086"/>
            <a:ext cx="4588328" cy="3559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5C47BB8-3F1C-9042-91B4-CE83535C0DF6}"/>
              </a:ext>
            </a:extLst>
          </p:cNvPr>
          <p:cNvCxnSpPr>
            <a:stCxn id="4" idx="0"/>
          </p:cNvCxnSpPr>
          <p:nvPr/>
        </p:nvCxnSpPr>
        <p:spPr>
          <a:xfrm flipH="1">
            <a:off x="6180365" y="3135086"/>
            <a:ext cx="8164" cy="355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ABAD79D-87C4-BD41-BEC1-1B8C589B7F9B}"/>
              </a:ext>
            </a:extLst>
          </p:cNvPr>
          <p:cNvCxnSpPr>
            <a:stCxn id="4" idx="1"/>
            <a:endCxn id="4" idx="3"/>
          </p:cNvCxnSpPr>
          <p:nvPr/>
        </p:nvCxnSpPr>
        <p:spPr>
          <a:xfrm>
            <a:off x="3894365" y="4914900"/>
            <a:ext cx="458832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3DCBB8-5B71-B74A-8D9F-9E6151B26B78}"/>
              </a:ext>
            </a:extLst>
          </p:cNvPr>
          <p:cNvSpPr txBox="1"/>
          <p:nvPr/>
        </p:nvSpPr>
        <p:spPr>
          <a:xfrm>
            <a:off x="4049487" y="3178904"/>
            <a:ext cx="1959429" cy="923330"/>
          </a:xfrm>
          <a:prstGeom prst="rect">
            <a:avLst/>
          </a:prstGeom>
          <a:noFill/>
        </p:spPr>
        <p:txBody>
          <a:bodyPr wrap="square" rtlCol="0">
            <a:spAutoFit/>
          </a:bodyPr>
          <a:lstStyle/>
          <a:p>
            <a:r>
              <a:rPr lang="en-US" dirty="0"/>
              <a:t>I am God’s saint when I share my toys. </a:t>
            </a:r>
          </a:p>
        </p:txBody>
      </p:sp>
      <p:sp>
        <p:nvSpPr>
          <p:cNvPr id="10" name="TextBox 9">
            <a:extLst>
              <a:ext uri="{FF2B5EF4-FFF2-40B4-BE49-F238E27FC236}">
                <a16:creationId xmlns:a16="http://schemas.microsoft.com/office/drawing/2014/main" id="{FD8846B4-074E-F545-8606-76761AB2E615}"/>
              </a:ext>
            </a:extLst>
          </p:cNvPr>
          <p:cNvSpPr txBox="1"/>
          <p:nvPr/>
        </p:nvSpPr>
        <p:spPr>
          <a:xfrm>
            <a:off x="6343650" y="3159048"/>
            <a:ext cx="1959429" cy="646331"/>
          </a:xfrm>
          <a:prstGeom prst="rect">
            <a:avLst/>
          </a:prstGeom>
          <a:noFill/>
        </p:spPr>
        <p:txBody>
          <a:bodyPr wrap="square" rtlCol="0">
            <a:spAutoFit/>
          </a:bodyPr>
          <a:lstStyle/>
          <a:p>
            <a:r>
              <a:rPr lang="en-US" dirty="0"/>
              <a:t>I am God’s saint when I…</a:t>
            </a:r>
          </a:p>
        </p:txBody>
      </p:sp>
      <p:sp>
        <p:nvSpPr>
          <p:cNvPr id="11" name="TextBox 10">
            <a:extLst>
              <a:ext uri="{FF2B5EF4-FFF2-40B4-BE49-F238E27FC236}">
                <a16:creationId xmlns:a16="http://schemas.microsoft.com/office/drawing/2014/main" id="{AFD3F4CD-204B-D546-A59A-449988DDD8B7}"/>
              </a:ext>
            </a:extLst>
          </p:cNvPr>
          <p:cNvSpPr txBox="1"/>
          <p:nvPr/>
        </p:nvSpPr>
        <p:spPr>
          <a:xfrm>
            <a:off x="4016830" y="4978097"/>
            <a:ext cx="1959429" cy="646331"/>
          </a:xfrm>
          <a:prstGeom prst="rect">
            <a:avLst/>
          </a:prstGeom>
          <a:noFill/>
        </p:spPr>
        <p:txBody>
          <a:bodyPr wrap="square" rtlCol="0">
            <a:spAutoFit/>
          </a:bodyPr>
          <a:lstStyle/>
          <a:p>
            <a:r>
              <a:rPr lang="en-US" dirty="0"/>
              <a:t>I am God’s saint when I…</a:t>
            </a:r>
          </a:p>
        </p:txBody>
      </p:sp>
      <p:sp>
        <p:nvSpPr>
          <p:cNvPr id="12" name="TextBox 11">
            <a:extLst>
              <a:ext uri="{FF2B5EF4-FFF2-40B4-BE49-F238E27FC236}">
                <a16:creationId xmlns:a16="http://schemas.microsoft.com/office/drawing/2014/main" id="{38F2ACE0-634A-844D-B7D0-847E35A925FA}"/>
              </a:ext>
            </a:extLst>
          </p:cNvPr>
          <p:cNvSpPr txBox="1"/>
          <p:nvPr/>
        </p:nvSpPr>
        <p:spPr>
          <a:xfrm>
            <a:off x="6319158" y="5027911"/>
            <a:ext cx="1959429" cy="646331"/>
          </a:xfrm>
          <a:prstGeom prst="rect">
            <a:avLst/>
          </a:prstGeom>
          <a:noFill/>
        </p:spPr>
        <p:txBody>
          <a:bodyPr wrap="square" rtlCol="0">
            <a:spAutoFit/>
          </a:bodyPr>
          <a:lstStyle/>
          <a:p>
            <a:r>
              <a:rPr lang="en-US" dirty="0"/>
              <a:t>I am God’s saint when I….</a:t>
            </a:r>
          </a:p>
        </p:txBody>
      </p:sp>
    </p:spTree>
    <p:extLst>
      <p:ext uri="{BB962C8B-B14F-4D97-AF65-F5344CB8AC3E}">
        <p14:creationId xmlns:p14="http://schemas.microsoft.com/office/powerpoint/2010/main" val="149759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73577-934A-E04C-9A8C-E76C78142B8B}"/>
              </a:ext>
            </a:extLst>
          </p:cNvPr>
          <p:cNvSpPr/>
          <p:nvPr/>
        </p:nvSpPr>
        <p:spPr>
          <a:xfrm>
            <a:off x="421464" y="174563"/>
            <a:ext cx="4498154" cy="461665"/>
          </a:xfrm>
          <a:prstGeom prst="rect">
            <a:avLst/>
          </a:prstGeom>
        </p:spPr>
        <p:txBody>
          <a:bodyPr wrap="none">
            <a:spAutoFit/>
          </a:bodyPr>
          <a:lstStyle/>
          <a:p>
            <a:pPr marL="1771650" indent="-1771650">
              <a:spcAft>
                <a:spcPts val="0"/>
              </a:spcAft>
            </a:pPr>
            <a:r>
              <a:rPr lang="en-US" sz="2400" b="1" dirty="0">
                <a:solidFill>
                  <a:srgbClr val="0D78CA"/>
                </a:solidFill>
                <a:latin typeface="Calibri" panose="020F0502020204030204" pitchFamily="34" charset="0"/>
                <a:ea typeface="Calibri" panose="020F0502020204030204" pitchFamily="34" charset="0"/>
                <a:cs typeface="Times New Roman" panose="02020603050405020304" pitchFamily="18" charset="0"/>
              </a:rPr>
              <a:t>LEARNING FOCUS 2:</a:t>
            </a:r>
            <a:r>
              <a:rPr lang="en-US" sz="2400" dirty="0">
                <a:solidFill>
                  <a:srgbClr val="FFD4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Breaking rules.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CCC1D1-4EBD-5C45-88F6-C7D672A23D28}"/>
              </a:ext>
            </a:extLst>
          </p:cNvPr>
          <p:cNvSpPr/>
          <p:nvPr/>
        </p:nvSpPr>
        <p:spPr>
          <a:xfrm>
            <a:off x="290834" y="636228"/>
            <a:ext cx="8020407" cy="461665"/>
          </a:xfrm>
          <a:prstGeom prst="rect">
            <a:avLst/>
          </a:prstGeom>
        </p:spPr>
        <p:txBody>
          <a:bodyPr wrap="square">
            <a:spAutoFit/>
          </a:bodyPr>
          <a:lstStyle/>
          <a:p>
            <a:pPr marL="57150">
              <a:spcBef>
                <a:spcPts val="55"/>
              </a:spcBef>
              <a:spcAft>
                <a:spcPts val="0"/>
              </a:spcAft>
            </a:pPr>
            <a:r>
              <a:rPr lang="en-US" sz="2400" b="1"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LEARNING</a:t>
            </a:r>
            <a:r>
              <a:rPr lang="en-US" sz="2400" b="1"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400" b="1" spc="4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F</a:t>
            </a:r>
            <a:r>
              <a:rPr lang="en-US" sz="2400" b="1"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OCU</a:t>
            </a:r>
            <a:r>
              <a:rPr lang="en-US" sz="2400" b="1"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S</a:t>
            </a:r>
            <a:r>
              <a:rPr lang="en-US" sz="2400" b="1" spc="50"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3: </a:t>
            </a:r>
            <a:r>
              <a:rPr lang="en-US" sz="2000" dirty="0">
                <a:latin typeface="Calibri" panose="020F0502020204030204" pitchFamily="34" charset="0"/>
                <a:ea typeface="Calibri" panose="020F0502020204030204" pitchFamily="34" charset="0"/>
                <a:cs typeface="Calibri" panose="020F0502020204030204" pitchFamily="34" charset="0"/>
              </a:rPr>
              <a:t>Being sorry and forgiving others.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7ADFA7E-EC3C-FF4B-98D7-51C0FDD25779}"/>
              </a:ext>
            </a:extLst>
          </p:cNvPr>
          <p:cNvSpPr/>
          <p:nvPr/>
        </p:nvSpPr>
        <p:spPr>
          <a:xfrm>
            <a:off x="290834" y="1236392"/>
            <a:ext cx="8624566"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 can </a:t>
            </a:r>
            <a:r>
              <a:rPr lang="en-US" b="1" dirty="0" err="1">
                <a:latin typeface="Calibri" panose="020F0502020204030204" pitchFamily="34" charset="0"/>
                <a:ea typeface="Calibri" panose="020F0502020204030204" pitchFamily="34" charset="0"/>
                <a:cs typeface="Times New Roman" panose="02020603050405020304" pitchFamily="18" charset="0"/>
              </a:rPr>
              <a:t>recognise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some religious words and signs that Christians use to express sorrow and forgiveness. </a:t>
            </a:r>
            <a:endParaRPr lang="en-US" dirty="0"/>
          </a:p>
        </p:txBody>
      </p:sp>
      <p:sp>
        <p:nvSpPr>
          <p:cNvPr id="6" name="Rectangle 5">
            <a:extLst>
              <a:ext uri="{FF2B5EF4-FFF2-40B4-BE49-F238E27FC236}">
                <a16:creationId xmlns:a16="http://schemas.microsoft.com/office/drawing/2014/main" id="{55CFD3E5-D0A0-F543-B94E-E6EC7B0900A2}"/>
              </a:ext>
            </a:extLst>
          </p:cNvPr>
          <p:cNvSpPr/>
          <p:nvPr/>
        </p:nvSpPr>
        <p:spPr>
          <a:xfrm>
            <a:off x="0" y="2606875"/>
            <a:ext cx="6289580" cy="341632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I </a:t>
            </a:r>
            <a:r>
              <a:rPr lang="en-US" sz="5400" b="1" cap="none" spc="0" dirty="0">
                <a:ln w="0"/>
                <a:solidFill>
                  <a:schemeClr val="accent1"/>
                </a:solidFill>
                <a:effectLst>
                  <a:outerShdw blurRad="38100" dist="25400" dir="5400000" algn="ctr" rotWithShape="0">
                    <a:srgbClr val="6E747A">
                      <a:alpha val="43000"/>
                    </a:srgbClr>
                  </a:outerShdw>
                </a:effectLst>
              </a:rPr>
              <a:t>wonder</a:t>
            </a:r>
            <a:r>
              <a:rPr lang="en-US" sz="5400" b="0" cap="none" spc="0" dirty="0">
                <a:ln w="0"/>
                <a:solidFill>
                  <a:schemeClr val="accent1"/>
                </a:solidFill>
                <a:effectLst>
                  <a:outerShdw blurRad="38100" dist="25400" dir="5400000" algn="ctr" rotWithShape="0">
                    <a:srgbClr val="6E747A">
                      <a:alpha val="43000"/>
                    </a:srgbClr>
                  </a:outerShdw>
                </a:effectLst>
              </a:rPr>
              <a:t> how </a:t>
            </a:r>
          </a:p>
          <a:p>
            <a:pPr algn="ctr"/>
            <a:r>
              <a:rPr lang="en-US" sz="5400" b="0" cap="none" spc="0" dirty="0">
                <a:ln w="0"/>
                <a:solidFill>
                  <a:schemeClr val="accent1"/>
                </a:solidFill>
                <a:effectLst>
                  <a:outerShdw blurRad="38100" dist="25400" dir="5400000" algn="ctr" rotWithShape="0">
                    <a:srgbClr val="6E747A">
                      <a:alpha val="43000"/>
                    </a:srgbClr>
                  </a:outerShdw>
                </a:effectLst>
              </a:rPr>
              <a:t>have</a:t>
            </a:r>
            <a:r>
              <a:rPr lang="en-US" sz="5400" dirty="0">
                <a:ln w="0"/>
                <a:solidFill>
                  <a:schemeClr val="accent1"/>
                </a:solidFill>
                <a:effectLst>
                  <a:outerShdw blurRad="38100" dist="25400" dir="5400000" algn="ctr" rotWithShape="0">
                    <a:srgbClr val="6E747A">
                      <a:alpha val="43000"/>
                    </a:srgbClr>
                  </a:outerShdw>
                </a:effectLst>
              </a:rPr>
              <a:t> </a:t>
            </a:r>
            <a:r>
              <a:rPr lang="en-US" sz="5400" b="0" cap="none" spc="0" dirty="0">
                <a:ln w="0"/>
                <a:solidFill>
                  <a:schemeClr val="accent1"/>
                </a:solidFill>
                <a:effectLst>
                  <a:outerShdw blurRad="38100" dist="25400" dir="5400000" algn="ctr" rotWithShape="0">
                    <a:srgbClr val="6E747A">
                      <a:alpha val="43000"/>
                    </a:srgbClr>
                  </a:outerShdw>
                </a:effectLst>
              </a:rPr>
              <a:t>I been </a:t>
            </a:r>
          </a:p>
          <a:p>
            <a:pPr algn="ctr"/>
            <a:r>
              <a:rPr lang="en-US" sz="5400" dirty="0">
                <a:ln w="0"/>
                <a:solidFill>
                  <a:schemeClr val="accent1"/>
                </a:solidFill>
                <a:effectLst>
                  <a:outerShdw blurRad="38100" dist="25400" dir="5400000" algn="ctr" rotWithShape="0">
                    <a:srgbClr val="6E747A">
                      <a:alpha val="43000"/>
                    </a:srgbClr>
                  </a:outerShdw>
                </a:effectLst>
              </a:rPr>
              <a:t>God’s saint this week?</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loud Callout 6">
            <a:extLst>
              <a:ext uri="{FF2B5EF4-FFF2-40B4-BE49-F238E27FC236}">
                <a16:creationId xmlns:a16="http://schemas.microsoft.com/office/drawing/2014/main" id="{EFD5E71C-4C3C-7D42-9DD1-95566CCC199F}"/>
              </a:ext>
            </a:extLst>
          </p:cNvPr>
          <p:cNvSpPr/>
          <p:nvPr/>
        </p:nvSpPr>
        <p:spPr>
          <a:xfrm>
            <a:off x="5959931" y="1690186"/>
            <a:ext cx="2955469" cy="2094637"/>
          </a:xfrm>
          <a:prstGeom prst="cloudCallout">
            <a:avLst>
              <a:gd name="adj1" fmla="val -44469"/>
              <a:gd name="adj2" fmla="val 10987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02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40ADC5-C359-C244-87CE-BE58E6899BB6}"/>
              </a:ext>
            </a:extLst>
          </p:cNvPr>
          <p:cNvSpPr/>
          <p:nvPr/>
        </p:nvSpPr>
        <p:spPr>
          <a:xfrm>
            <a:off x="421464" y="766499"/>
            <a:ext cx="8395965" cy="5262979"/>
          </a:xfrm>
          <a:prstGeom prst="rect">
            <a:avLst/>
          </a:prstGeom>
          <a:solidFill>
            <a:schemeClr val="accent2">
              <a:lumMod val="40000"/>
              <a:lumOff val="60000"/>
            </a:schemeClr>
          </a:solidFill>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Think back over the last session about the work that was done about living in peace and harmony with ourselves and one another.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Sometimes there are occasions when we purposely break important rules about loving.  When something bad is done on purpose, that we know will upset or hurt someone, that is called a ‘sin’.  When we purposely don’t do something that we know we should do and know that it will hurt or upset someone that, too, is a sin.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 sin breaks our friendship with God and others and makes us feel bad.  When we sin, God still loves us, just as our parents love us even when they do not like what we do.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53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screen">
            <a:extLst>
              <a:ext uri="{28A0092B-C50C-407E-A947-70E740481C1C}">
                <a14:useLocalDpi xmlns:a14="http://schemas.microsoft.com/office/drawing/2010/main"/>
              </a:ext>
            </a:extLst>
          </a:blip>
          <a:stretch>
            <a:fillRect/>
          </a:stretch>
        </p:blipFill>
        <p:spPr>
          <a:xfrm>
            <a:off x="0" y="1926378"/>
            <a:ext cx="3540125" cy="3445510"/>
          </a:xfrm>
          <a:prstGeom prst="rect">
            <a:avLst/>
          </a:prstGeom>
        </p:spPr>
      </p:pic>
      <p:sp>
        <p:nvSpPr>
          <p:cNvPr id="6" name="TextBox 5"/>
          <p:cNvSpPr txBox="1"/>
          <p:nvPr/>
        </p:nvSpPr>
        <p:spPr>
          <a:xfrm>
            <a:off x="3265714" y="277586"/>
            <a:ext cx="5471886" cy="5693866"/>
          </a:xfrm>
          <a:prstGeom prst="rect">
            <a:avLst/>
          </a:prstGeom>
          <a:noFill/>
        </p:spPr>
        <p:txBody>
          <a:bodyPr wrap="square" rtlCol="0">
            <a:spAutoFit/>
          </a:bodyPr>
          <a:lstStyle/>
          <a:p>
            <a:r>
              <a:rPr lang="en-US" sz="2800" dirty="0"/>
              <a:t>Chloe and Phoebe were sisters, Chloe was seven and Phoebe was three. Usually they were great friends, but one day Chloe was in a bad temper because mum had told her off for not letting Phoebe play with her toys. </a:t>
            </a:r>
          </a:p>
          <a:p>
            <a:r>
              <a:rPr lang="en-US" sz="2800" dirty="0"/>
              <a:t> </a:t>
            </a:r>
          </a:p>
          <a:p>
            <a:r>
              <a:rPr lang="en-US" sz="2800" dirty="0"/>
              <a:t>‘Right’ thought Chloe, I’ll get my own back.’ so she got a felt tip and she wrote Phoebe’s name on the back door. ‘Aha,’ she thought, ‘now Phoebe will get into trouble’. </a:t>
            </a:r>
          </a:p>
        </p:txBody>
      </p:sp>
    </p:spTree>
    <p:extLst>
      <p:ext uri="{BB962C8B-B14F-4D97-AF65-F5344CB8AC3E}">
        <p14:creationId xmlns:p14="http://schemas.microsoft.com/office/powerpoint/2010/main" val="223421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4E76B0-F58E-474E-BD78-1A9DBDB72247}"/>
              </a:ext>
            </a:extLst>
          </p:cNvPr>
          <p:cNvSpPr/>
          <p:nvPr/>
        </p:nvSpPr>
        <p:spPr>
          <a:xfrm>
            <a:off x="179614" y="128975"/>
            <a:ext cx="8801100" cy="6524863"/>
          </a:xfrm>
          <a:prstGeom prst="rect">
            <a:avLst/>
          </a:prstGeom>
        </p:spPr>
        <p:txBody>
          <a:bodyPr wrap="square">
            <a:spAutoFit/>
          </a:bodyPr>
          <a:lstStyle/>
          <a:p>
            <a:pPr algn="ctr">
              <a:spcAft>
                <a:spcPts val="0"/>
              </a:spcAft>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2</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600" b="1" dirty="0">
                <a:solidFill>
                  <a:srgbClr val="0D78CA"/>
                </a:solidFill>
                <a:effectLst/>
                <a:latin typeface="Calibri" panose="020F0502020204030204" pitchFamily="34" charset="0"/>
                <a:ea typeface="Calibri" panose="020F0502020204030204" pitchFamily="34" charset="0"/>
                <a:cs typeface="Times New Roman" panose="02020603050405020304" pitchFamily="18" charset="0"/>
              </a:rPr>
              <a:t>RECONCILIATION – INTER-RELATING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Come and See for yourself</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EXPLORE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Networks of friendships and relationships enable human beings to live together.  When a child’s power to reach out, trust and make friends is diminished, they may suffer the effects for a lifetime.  Both children and adults have to discover their ability to reach out and repair what has been damaged.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If human beings are to live together in relationships, there is always need for reconciliation.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Recall a time when you were reconciled to someone else.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What or who made the reconciliation possible?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might that person have felt?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did you feel?</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REVEAL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Christians believe that, in Jesus Christ, the world has been reconciled to God.  Through and in Christ, every human being is offered the power to reach out in forgiveness and peace, to receive and to offer reconciliation.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05D3837-6081-6E4A-995C-108A42D1199C}"/>
              </a:ext>
            </a:extLst>
          </p:cNvPr>
          <p:cNvSpPr txBox="1"/>
          <p:nvPr/>
        </p:nvSpPr>
        <p:spPr>
          <a:xfrm>
            <a:off x="195942" y="252671"/>
            <a:ext cx="3249387" cy="369332"/>
          </a:xfrm>
          <a:prstGeom prst="rect">
            <a:avLst/>
          </a:prstGeom>
          <a:solidFill>
            <a:schemeClr val="accent2">
              <a:lumMod val="40000"/>
              <a:lumOff val="6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22401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304799" y="713212"/>
            <a:ext cx="4141893" cy="2995190"/>
          </a:xfrm>
          <a:prstGeom prst="rect">
            <a:avLst/>
          </a:prstGeom>
        </p:spPr>
      </p:pic>
      <p:sp>
        <p:nvSpPr>
          <p:cNvPr id="3" name="TextBox 2"/>
          <p:cNvSpPr txBox="1"/>
          <p:nvPr/>
        </p:nvSpPr>
        <p:spPr>
          <a:xfrm>
            <a:off x="4690533" y="440267"/>
            <a:ext cx="4148667" cy="5262979"/>
          </a:xfrm>
          <a:prstGeom prst="rect">
            <a:avLst/>
          </a:prstGeom>
          <a:noFill/>
        </p:spPr>
        <p:txBody>
          <a:bodyPr wrap="square" rtlCol="0">
            <a:spAutoFit/>
          </a:bodyPr>
          <a:lstStyle/>
          <a:p>
            <a:r>
              <a:rPr lang="en-US" sz="2800" dirty="0"/>
              <a:t>When mum saw it she was not very pleased and was about to call Phoebe, when she suddenly </a:t>
            </a:r>
            <a:r>
              <a:rPr lang="en-US" sz="2800" dirty="0" err="1"/>
              <a:t>realised</a:t>
            </a:r>
            <a:r>
              <a:rPr lang="en-US" sz="2800" dirty="0"/>
              <a:t> of course Phoebe was too young to write her name. </a:t>
            </a:r>
          </a:p>
          <a:p>
            <a:r>
              <a:rPr lang="en-US" sz="2800" dirty="0"/>
              <a:t> </a:t>
            </a:r>
          </a:p>
          <a:p>
            <a:r>
              <a:rPr lang="en-US" sz="2800" dirty="0"/>
              <a:t>She knew who had done this. She still loved Chloe but was very disappointed that she had done something naughty.</a:t>
            </a:r>
          </a:p>
        </p:txBody>
      </p:sp>
    </p:spTree>
    <p:extLst>
      <p:ext uri="{BB962C8B-B14F-4D97-AF65-F5344CB8AC3E}">
        <p14:creationId xmlns:p14="http://schemas.microsoft.com/office/powerpoint/2010/main" val="264513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646D86-A756-9D45-A574-CF0708A40FBC}"/>
              </a:ext>
            </a:extLst>
          </p:cNvPr>
          <p:cNvSpPr/>
          <p:nvPr/>
        </p:nvSpPr>
        <p:spPr>
          <a:xfrm>
            <a:off x="571499" y="817717"/>
            <a:ext cx="8147957" cy="4278094"/>
          </a:xfrm>
          <a:prstGeom prst="rect">
            <a:avLst/>
          </a:prstGeom>
        </p:spPr>
        <p:txBody>
          <a:bodyPr wrap="square">
            <a:spAutoFit/>
          </a:bodyPr>
          <a:lstStyle/>
          <a:p>
            <a:pPr>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is the difference between doing things accidentally and doing them on purpose? </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happens when we sin, when we do bad things on purpose?</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Do you think that Chloe’s action was a sin? </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do you think she felt?</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would you have felt if you had been Phoebe?</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Why do you think Chloe’s Mum loved her in spite of what she had done?</a:t>
            </a:r>
          </a:p>
        </p:txBody>
      </p:sp>
    </p:spTree>
    <p:extLst>
      <p:ext uri="{BB962C8B-B14F-4D97-AF65-F5344CB8AC3E}">
        <p14:creationId xmlns:p14="http://schemas.microsoft.com/office/powerpoint/2010/main" val="2726738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2E208AB-FB1F-4947-924A-1EA2ACE9FB21}"/>
              </a:ext>
            </a:extLst>
          </p:cNvPr>
          <p:cNvSpPr/>
          <p:nvPr/>
        </p:nvSpPr>
        <p:spPr>
          <a:xfrm>
            <a:off x="179614" y="1747157"/>
            <a:ext cx="4572001" cy="4049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70217E7-EFA7-3848-99CD-0EEDE7586672}"/>
              </a:ext>
            </a:extLst>
          </p:cNvPr>
          <p:cNvSpPr/>
          <p:nvPr/>
        </p:nvSpPr>
        <p:spPr>
          <a:xfrm>
            <a:off x="3450771" y="1747157"/>
            <a:ext cx="4762500" cy="4049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720F68-CAB9-3B4C-A0C0-D7F3BC12A1EB}"/>
              </a:ext>
            </a:extLst>
          </p:cNvPr>
          <p:cNvSpPr txBox="1"/>
          <p:nvPr/>
        </p:nvSpPr>
        <p:spPr>
          <a:xfrm>
            <a:off x="1929493" y="2112611"/>
            <a:ext cx="1387928" cy="369332"/>
          </a:xfrm>
          <a:prstGeom prst="rect">
            <a:avLst/>
          </a:prstGeom>
          <a:noFill/>
        </p:spPr>
        <p:txBody>
          <a:bodyPr wrap="square" rtlCol="0">
            <a:spAutoFit/>
          </a:bodyPr>
          <a:lstStyle/>
          <a:p>
            <a:r>
              <a:rPr lang="en-US" dirty="0"/>
              <a:t>Good Choice</a:t>
            </a:r>
          </a:p>
        </p:txBody>
      </p:sp>
      <p:sp>
        <p:nvSpPr>
          <p:cNvPr id="5" name="TextBox 4">
            <a:extLst>
              <a:ext uri="{FF2B5EF4-FFF2-40B4-BE49-F238E27FC236}">
                <a16:creationId xmlns:a16="http://schemas.microsoft.com/office/drawing/2014/main" id="{83A38B31-EFFE-EB47-8006-DC16D6CCA218}"/>
              </a:ext>
            </a:extLst>
          </p:cNvPr>
          <p:cNvSpPr txBox="1"/>
          <p:nvPr/>
        </p:nvSpPr>
        <p:spPr>
          <a:xfrm>
            <a:off x="4751614" y="2112611"/>
            <a:ext cx="1894115" cy="369332"/>
          </a:xfrm>
          <a:prstGeom prst="rect">
            <a:avLst/>
          </a:prstGeom>
          <a:noFill/>
        </p:spPr>
        <p:txBody>
          <a:bodyPr wrap="square" rtlCol="0">
            <a:spAutoFit/>
          </a:bodyPr>
          <a:lstStyle/>
          <a:p>
            <a:r>
              <a:rPr lang="en-US" dirty="0"/>
              <a:t>Bad choice</a:t>
            </a:r>
          </a:p>
        </p:txBody>
      </p:sp>
      <p:sp>
        <p:nvSpPr>
          <p:cNvPr id="6" name="TextBox 5">
            <a:extLst>
              <a:ext uri="{FF2B5EF4-FFF2-40B4-BE49-F238E27FC236}">
                <a16:creationId xmlns:a16="http://schemas.microsoft.com/office/drawing/2014/main" id="{5B5AF7EF-F5C5-5B4E-AAA5-5C4C1139AFC9}"/>
              </a:ext>
            </a:extLst>
          </p:cNvPr>
          <p:cNvSpPr txBox="1"/>
          <p:nvPr/>
        </p:nvSpPr>
        <p:spPr>
          <a:xfrm>
            <a:off x="342900" y="179614"/>
            <a:ext cx="8507186" cy="830997"/>
          </a:xfrm>
          <a:prstGeom prst="rect">
            <a:avLst/>
          </a:prstGeom>
          <a:solidFill>
            <a:schemeClr val="accent4">
              <a:lumMod val="40000"/>
              <a:lumOff val="60000"/>
            </a:schemeClr>
          </a:solidFill>
        </p:spPr>
        <p:txBody>
          <a:bodyPr wrap="square" rtlCol="0">
            <a:spAutoFit/>
          </a:bodyPr>
          <a:lstStyle/>
          <a:p>
            <a:r>
              <a:rPr lang="en-US" sz="2400" dirty="0"/>
              <a:t>Draw or write good and bad choices in the circle. </a:t>
            </a:r>
          </a:p>
          <a:p>
            <a:r>
              <a:rPr lang="en-US" sz="2400" dirty="0"/>
              <a:t>Can you think of any choices which could go in the middle?</a:t>
            </a:r>
          </a:p>
        </p:txBody>
      </p:sp>
      <p:sp>
        <p:nvSpPr>
          <p:cNvPr id="7" name="TextBox 6">
            <a:extLst>
              <a:ext uri="{FF2B5EF4-FFF2-40B4-BE49-F238E27FC236}">
                <a16:creationId xmlns:a16="http://schemas.microsoft.com/office/drawing/2014/main" id="{99669325-A0D4-E14E-8F4F-396007632B68}"/>
              </a:ext>
            </a:extLst>
          </p:cNvPr>
          <p:cNvSpPr txBox="1"/>
          <p:nvPr/>
        </p:nvSpPr>
        <p:spPr>
          <a:xfrm>
            <a:off x="342900" y="5943600"/>
            <a:ext cx="7690757" cy="646331"/>
          </a:xfrm>
          <a:prstGeom prst="rect">
            <a:avLst/>
          </a:prstGeom>
          <a:noFill/>
        </p:spPr>
        <p:txBody>
          <a:bodyPr wrap="square" rtlCol="0">
            <a:spAutoFit/>
          </a:bodyPr>
          <a:lstStyle/>
          <a:p>
            <a:r>
              <a:rPr lang="en-US" b="1" dirty="0"/>
              <a:t>Ideas:  </a:t>
            </a:r>
            <a:r>
              <a:rPr lang="en-US" dirty="0"/>
              <a:t>Sharing my toys      Shouting and crying when I don’t get what I want	Tidying away my toys               Leaving someone out of my game </a:t>
            </a:r>
          </a:p>
        </p:txBody>
      </p:sp>
    </p:spTree>
    <p:extLst>
      <p:ext uri="{BB962C8B-B14F-4D97-AF65-F5344CB8AC3E}">
        <p14:creationId xmlns:p14="http://schemas.microsoft.com/office/powerpoint/2010/main" val="50805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14EEB6-5833-624A-9453-C35946172B01}"/>
              </a:ext>
            </a:extLst>
          </p:cNvPr>
          <p:cNvSpPr/>
          <p:nvPr/>
        </p:nvSpPr>
        <p:spPr>
          <a:xfrm>
            <a:off x="261257" y="1582341"/>
            <a:ext cx="8654143" cy="4524315"/>
          </a:xfrm>
          <a:prstGeom prst="rect">
            <a:avLst/>
          </a:prstGeom>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Let’s think about the story again…..</a:t>
            </a: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What do you think Chloe should say to her mother and to Phoebe.  </a:t>
            </a: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What do they think her Mum might say?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There are always consequences to wrong choices.  What do you think were the consequences of Chloe’s actions?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Can you think of times when they have had to say sorry and how they felt.  </a:t>
            </a: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What happens when someone says sorry to you?  </a:t>
            </a: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What ways can you think of for making a new start.  </a:t>
            </a: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What do you need to do if you have upset or hurt someone?  </a:t>
            </a:r>
          </a:p>
        </p:txBody>
      </p:sp>
      <p:sp>
        <p:nvSpPr>
          <p:cNvPr id="3" name="Rectangle 2">
            <a:extLst>
              <a:ext uri="{FF2B5EF4-FFF2-40B4-BE49-F238E27FC236}">
                <a16:creationId xmlns:a16="http://schemas.microsoft.com/office/drawing/2014/main" id="{96A49E3E-7CF0-394C-BA6A-8A5BDAF61CDF}"/>
              </a:ext>
            </a:extLst>
          </p:cNvPr>
          <p:cNvSpPr/>
          <p:nvPr/>
        </p:nvSpPr>
        <p:spPr>
          <a:xfrm>
            <a:off x="261257" y="289449"/>
            <a:ext cx="396903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Let’s reflect…</a:t>
            </a:r>
          </a:p>
        </p:txBody>
      </p:sp>
      <p:pic>
        <p:nvPicPr>
          <p:cNvPr id="4" name="Picture 3">
            <a:extLst>
              <a:ext uri="{FF2B5EF4-FFF2-40B4-BE49-F238E27FC236}">
                <a16:creationId xmlns:a16="http://schemas.microsoft.com/office/drawing/2014/main" id="{8BBABB91-CB23-BB44-B5E9-B09EBF35429F}"/>
              </a:ext>
            </a:extLst>
          </p:cNvPr>
          <p:cNvPicPr/>
          <p:nvPr/>
        </p:nvPicPr>
        <p:blipFill>
          <a:blip r:embed="rId2" cstate="screen">
            <a:extLst>
              <a:ext uri="{28A0092B-C50C-407E-A947-70E740481C1C}">
                <a14:useLocalDpi xmlns:a14="http://schemas.microsoft.com/office/drawing/2010/main"/>
              </a:ext>
            </a:extLst>
          </a:blip>
          <a:stretch>
            <a:fillRect/>
          </a:stretch>
        </p:blipFill>
        <p:spPr>
          <a:xfrm>
            <a:off x="6302829" y="289449"/>
            <a:ext cx="1665515" cy="1521637"/>
          </a:xfrm>
          <a:prstGeom prst="rect">
            <a:avLst/>
          </a:prstGeom>
        </p:spPr>
      </p:pic>
    </p:spTree>
    <p:extLst>
      <p:ext uri="{BB962C8B-B14F-4D97-AF65-F5344CB8AC3E}">
        <p14:creationId xmlns:p14="http://schemas.microsoft.com/office/powerpoint/2010/main" val="122944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ECDC8-8C7D-8147-953A-D8206E51A8EB}"/>
              </a:ext>
            </a:extLst>
          </p:cNvPr>
          <p:cNvSpPr/>
          <p:nvPr/>
        </p:nvSpPr>
        <p:spPr>
          <a:xfrm>
            <a:off x="244928" y="372266"/>
            <a:ext cx="8392886" cy="3046988"/>
          </a:xfrm>
          <a:prstGeom prst="rect">
            <a:avLst/>
          </a:prstGeom>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We need to </a:t>
            </a:r>
            <a:r>
              <a:rPr lang="en-US" sz="2400" dirty="0" err="1">
                <a:latin typeface="Calibri" panose="020F0502020204030204" pitchFamily="34" charset="0"/>
                <a:ea typeface="Calibri" panose="020F0502020204030204" pitchFamily="34" charset="0"/>
                <a:cs typeface="Times New Roman" panose="02020603050405020304" pitchFamily="18" charset="0"/>
              </a:rPr>
              <a:t>recognise</a:t>
            </a:r>
            <a:r>
              <a:rPr lang="en-US" sz="2400" dirty="0">
                <a:latin typeface="Calibri" panose="020F0502020204030204" pitchFamily="34" charset="0"/>
                <a:ea typeface="Calibri" panose="020F0502020204030204" pitchFamily="34" charset="0"/>
                <a:cs typeface="Times New Roman" panose="02020603050405020304" pitchFamily="18" charset="0"/>
              </a:rPr>
              <a:t> and admit that when we have upset and hurt someone.</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We need to be sorry and say sorry to them.  We also need to make up in some ways for the hurt we have caused.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Sometimes it is hard to forgive, but that is important too.  We all have times when we want to be forgiven.</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7A9B139-04C2-C546-880E-C1325D6BE0A0}"/>
              </a:ext>
            </a:extLst>
          </p:cNvPr>
          <p:cNvPicPr>
            <a:picLocks noChangeAspect="1"/>
          </p:cNvPicPr>
          <p:nvPr/>
        </p:nvPicPr>
        <p:blipFill>
          <a:blip r:embed="rId2"/>
          <a:stretch>
            <a:fillRect/>
          </a:stretch>
        </p:blipFill>
        <p:spPr>
          <a:xfrm>
            <a:off x="631371" y="3892663"/>
            <a:ext cx="3810000" cy="2133600"/>
          </a:xfrm>
          <a:prstGeom prst="rect">
            <a:avLst/>
          </a:prstGeom>
        </p:spPr>
      </p:pic>
      <p:pic>
        <p:nvPicPr>
          <p:cNvPr id="5" name="Picture 4">
            <a:extLst>
              <a:ext uri="{FF2B5EF4-FFF2-40B4-BE49-F238E27FC236}">
                <a16:creationId xmlns:a16="http://schemas.microsoft.com/office/drawing/2014/main" id="{AD4B215D-0209-5F48-BB46-C02A4CCCB6E5}"/>
              </a:ext>
            </a:extLst>
          </p:cNvPr>
          <p:cNvPicPr>
            <a:picLocks noChangeAspect="1"/>
          </p:cNvPicPr>
          <p:nvPr/>
        </p:nvPicPr>
        <p:blipFill>
          <a:blip r:embed="rId3"/>
          <a:stretch>
            <a:fillRect/>
          </a:stretch>
        </p:blipFill>
        <p:spPr>
          <a:xfrm>
            <a:off x="5092699" y="3892663"/>
            <a:ext cx="3545115" cy="1755888"/>
          </a:xfrm>
          <a:prstGeom prst="rect">
            <a:avLst/>
          </a:prstGeom>
        </p:spPr>
      </p:pic>
    </p:spTree>
    <p:extLst>
      <p:ext uri="{BB962C8B-B14F-4D97-AF65-F5344CB8AC3E}">
        <p14:creationId xmlns:p14="http://schemas.microsoft.com/office/powerpoint/2010/main" val="74868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F110A6-1600-3A43-A2A9-BB1BC12BE941}"/>
              </a:ext>
            </a:extLst>
          </p:cNvPr>
          <p:cNvSpPr/>
          <p:nvPr/>
        </p:nvSpPr>
        <p:spPr>
          <a:xfrm>
            <a:off x="485587" y="435819"/>
            <a:ext cx="5429628" cy="830997"/>
          </a:xfrm>
          <a:prstGeom prst="rect">
            <a:avLst/>
          </a:prstGeom>
        </p:spPr>
        <p:txBody>
          <a:bodyPr wrap="none">
            <a:spAutoFit/>
          </a:bodyPr>
          <a:lstStyle/>
          <a:p>
            <a:pPr algn="ctr"/>
            <a:r>
              <a:rPr lang="en-US" sz="4800" dirty="0">
                <a:ln w="0"/>
                <a:solidFill>
                  <a:schemeClr val="accent1"/>
                </a:solidFill>
                <a:effectLst>
                  <a:outerShdw blurRad="38100" dist="25400" dir="5400000" algn="ctr" rotWithShape="0">
                    <a:srgbClr val="6E747A">
                      <a:alpha val="43000"/>
                    </a:srgbClr>
                  </a:outerShdw>
                </a:effectLst>
              </a:rPr>
              <a:t>Show your learning…</a:t>
            </a:r>
          </a:p>
        </p:txBody>
      </p:sp>
      <p:sp>
        <p:nvSpPr>
          <p:cNvPr id="3" name="TextBox 2">
            <a:extLst>
              <a:ext uri="{FF2B5EF4-FFF2-40B4-BE49-F238E27FC236}">
                <a16:creationId xmlns:a16="http://schemas.microsoft.com/office/drawing/2014/main" id="{3F72096F-55B7-0648-B68E-63A2E6F89E23}"/>
              </a:ext>
            </a:extLst>
          </p:cNvPr>
          <p:cNvSpPr txBox="1"/>
          <p:nvPr/>
        </p:nvSpPr>
        <p:spPr>
          <a:xfrm>
            <a:off x="485587" y="1469571"/>
            <a:ext cx="7597056" cy="5078313"/>
          </a:xfrm>
          <a:prstGeom prst="rect">
            <a:avLst/>
          </a:prstGeom>
          <a:noFill/>
        </p:spPr>
        <p:txBody>
          <a:bodyPr wrap="square" rtlCol="0">
            <a:spAutoFit/>
          </a:bodyPr>
          <a:lstStyle/>
          <a:p>
            <a:r>
              <a:rPr lang="en-US" sz="3600" dirty="0"/>
              <a:t>Write a ‘sorry’ prayer beginning:</a:t>
            </a:r>
          </a:p>
          <a:p>
            <a:endParaRPr lang="en-US" sz="3600" dirty="0"/>
          </a:p>
          <a:p>
            <a:r>
              <a:rPr lang="en-US" sz="3600" dirty="0"/>
              <a:t>Dear God I am sorry for…..</a:t>
            </a:r>
          </a:p>
          <a:p>
            <a:endParaRPr lang="en-US" sz="3600" dirty="0"/>
          </a:p>
          <a:p>
            <a:endParaRPr lang="en-US" sz="3600" dirty="0"/>
          </a:p>
          <a:p>
            <a:endParaRPr lang="en-US" sz="3600" dirty="0"/>
          </a:p>
          <a:p>
            <a:endParaRPr lang="en-US" sz="3600" dirty="0"/>
          </a:p>
          <a:p>
            <a:endParaRPr lang="en-US" sz="3600" dirty="0"/>
          </a:p>
          <a:p>
            <a:r>
              <a:rPr lang="en-US" sz="3600" dirty="0"/>
              <a:t>Amen</a:t>
            </a:r>
          </a:p>
        </p:txBody>
      </p:sp>
    </p:spTree>
    <p:extLst>
      <p:ext uri="{BB962C8B-B14F-4D97-AF65-F5344CB8AC3E}">
        <p14:creationId xmlns:p14="http://schemas.microsoft.com/office/powerpoint/2010/main" val="23006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4DA89-CB8D-DA43-A626-77756EFCC6E3}"/>
              </a:ext>
            </a:extLst>
          </p:cNvPr>
          <p:cNvPicPr>
            <a:picLocks noChangeAspect="1"/>
          </p:cNvPicPr>
          <p:nvPr/>
        </p:nvPicPr>
        <p:blipFill>
          <a:blip r:embed="rId2"/>
          <a:stretch>
            <a:fillRect/>
          </a:stretch>
        </p:blipFill>
        <p:spPr>
          <a:xfrm>
            <a:off x="1994535" y="0"/>
            <a:ext cx="5154930" cy="6858000"/>
          </a:xfrm>
          <a:prstGeom prst="rect">
            <a:avLst/>
          </a:prstGeom>
        </p:spPr>
      </p:pic>
    </p:spTree>
    <p:extLst>
      <p:ext uri="{BB962C8B-B14F-4D97-AF65-F5344CB8AC3E}">
        <p14:creationId xmlns:p14="http://schemas.microsoft.com/office/powerpoint/2010/main" val="298308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32709-544B-0943-837E-240004BE73F3}"/>
              </a:ext>
            </a:extLst>
          </p:cNvPr>
          <p:cNvSpPr/>
          <p:nvPr/>
        </p:nvSpPr>
        <p:spPr>
          <a:xfrm>
            <a:off x="261257" y="412560"/>
            <a:ext cx="8278586" cy="1569660"/>
          </a:xfrm>
          <a:prstGeom prst="rect">
            <a:avLst/>
          </a:prstGeom>
        </p:spPr>
        <p:txBody>
          <a:bodyPr wrap="square">
            <a:spAutoFit/>
          </a:bodyPr>
          <a:lstStyle/>
          <a:p>
            <a:pPr marL="57150">
              <a:spcAft>
                <a:spcPts val="0"/>
              </a:spcAft>
            </a:pPr>
            <a:r>
              <a:rPr lang="en-US" sz="2400" b="1"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LEARNING</a:t>
            </a:r>
            <a:r>
              <a:rPr lang="en-US" sz="2400" b="1"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400" b="1" spc="4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F</a:t>
            </a:r>
            <a:r>
              <a:rPr lang="en-US" sz="2400" b="1"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OCU</a:t>
            </a:r>
            <a:r>
              <a:rPr lang="en-US" sz="2400" b="1"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S</a:t>
            </a:r>
            <a:r>
              <a:rPr lang="en-US" sz="2400" b="1" spc="50"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4</a:t>
            </a:r>
            <a:r>
              <a:rPr lang="en-US" sz="2400" b="1"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Jesus teaches his disciples about forgiving.</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a:t>
            </a:r>
            <a:r>
              <a:rPr lang="en-US" b="1" dirty="0" err="1">
                <a:latin typeface="Calibri" panose="020F0502020204030204" pitchFamily="34" charset="0"/>
                <a:ea typeface="Calibri" panose="020F0502020204030204" pitchFamily="34" charset="0"/>
                <a:cs typeface="Times New Roman" panose="02020603050405020304" pitchFamily="18" charset="0"/>
              </a:rPr>
              <a:t>recognise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that people say sorry and ask forgiveness because they are followers of Jesus.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7150">
              <a:spcAft>
                <a:spcPts val="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7C5E9CA-7351-A744-A63C-F36C9B9208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7787" y="3075529"/>
            <a:ext cx="5339442" cy="2925531"/>
          </a:xfrm>
          <a:prstGeom prst="rect">
            <a:avLst/>
          </a:prstGeom>
        </p:spPr>
      </p:pic>
      <p:sp>
        <p:nvSpPr>
          <p:cNvPr id="4" name="Rectangle 3">
            <a:extLst>
              <a:ext uri="{FF2B5EF4-FFF2-40B4-BE49-F238E27FC236}">
                <a16:creationId xmlns:a16="http://schemas.microsoft.com/office/drawing/2014/main" id="{0912BD49-796A-4546-B534-0910EEB32087}"/>
              </a:ext>
            </a:extLst>
          </p:cNvPr>
          <p:cNvSpPr/>
          <p:nvPr/>
        </p:nvSpPr>
        <p:spPr>
          <a:xfrm>
            <a:off x="479284" y="1321203"/>
            <a:ext cx="7842532" cy="1754326"/>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Think about </a:t>
            </a:r>
            <a:r>
              <a:rPr lang="en-US" sz="5400" b="0" cap="none" spc="0" dirty="0">
                <a:ln w="0"/>
                <a:solidFill>
                  <a:schemeClr val="accent1"/>
                </a:solidFill>
                <a:effectLst>
                  <a:outerShdw blurRad="38100" dist="25400" dir="5400000" algn="ctr" rotWithShape="0">
                    <a:srgbClr val="6E747A">
                      <a:alpha val="43000"/>
                    </a:srgbClr>
                  </a:outerShdw>
                </a:effectLst>
              </a:rPr>
              <a:t> what we leant</a:t>
            </a:r>
          </a:p>
          <a:p>
            <a:pPr algn="ctr"/>
            <a:r>
              <a:rPr lang="en-US" sz="5400" b="0" cap="none" spc="0" dirty="0">
                <a:ln w="0"/>
                <a:solidFill>
                  <a:schemeClr val="accent1"/>
                </a:solidFill>
                <a:effectLst>
                  <a:outerShdw blurRad="38100" dist="25400" dir="5400000" algn="ctr" rotWithShape="0">
                    <a:srgbClr val="6E747A">
                      <a:alpha val="43000"/>
                    </a:srgbClr>
                  </a:outerShdw>
                </a:effectLst>
              </a:rPr>
              <a:t> about being sorry...</a:t>
            </a:r>
          </a:p>
        </p:txBody>
      </p:sp>
    </p:spTree>
    <p:extLst>
      <p:ext uri="{BB962C8B-B14F-4D97-AF65-F5344CB8AC3E}">
        <p14:creationId xmlns:p14="http://schemas.microsoft.com/office/powerpoint/2010/main" val="223101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0469" y="-184175"/>
            <a:ext cx="5652492" cy="69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 name="Rectangle 1">
            <a:extLst>
              <a:ext uri="{FF2B5EF4-FFF2-40B4-BE49-F238E27FC236}">
                <a16:creationId xmlns:a16="http://schemas.microsoft.com/office/drawing/2014/main" id="{C7C47410-C20A-B143-A6A4-2BA74458DACA}"/>
              </a:ext>
            </a:extLst>
          </p:cNvPr>
          <p:cNvSpPr/>
          <p:nvPr/>
        </p:nvSpPr>
        <p:spPr>
          <a:xfrm>
            <a:off x="261257" y="446038"/>
            <a:ext cx="3739243" cy="5632311"/>
          </a:xfrm>
          <a:prstGeom prst="rect">
            <a:avLst/>
          </a:prstGeom>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The friends of Jesus asked him about forgiving people who had hurt them.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Peter thought it would be good to forgive them seven times and that would be quite hard to do.  </a:t>
            </a:r>
          </a:p>
          <a:p>
            <a:pPr>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Peter was surprised when Jesus told him that you have to keep on forgiving, but he did say that the person who had done wrong should say sorry and really mean it.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26190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216" y="-399656"/>
            <a:ext cx="10266909" cy="7625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6389" name="Rectangle 5"/>
          <p:cNvSpPr>
            <a:spLocks/>
          </p:cNvSpPr>
          <p:nvPr/>
        </p:nvSpPr>
        <p:spPr bwMode="auto">
          <a:xfrm>
            <a:off x="822013" y="3413320"/>
            <a:ext cx="3437930" cy="2321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1547" b="1">
              <a:latin typeface="Helvetica" charset="0"/>
              <a:cs typeface="Helvetica" charset="0"/>
              <a:sym typeface="Helvetica" charset="0"/>
            </a:endParaRPr>
          </a:p>
        </p:txBody>
      </p:sp>
      <p:sp>
        <p:nvSpPr>
          <p:cNvPr id="16390" name="Rectangle 6"/>
          <p:cNvSpPr>
            <a:spLocks/>
          </p:cNvSpPr>
          <p:nvPr/>
        </p:nvSpPr>
        <p:spPr bwMode="auto">
          <a:xfrm>
            <a:off x="4838140" y="389505"/>
            <a:ext cx="3357563"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1547" b="1">
              <a:latin typeface="Helvetica" charset="0"/>
              <a:cs typeface="Helvetica" charset="0"/>
              <a:sym typeface="Helvetica" charset="0"/>
            </a:endParaRPr>
          </a:p>
        </p:txBody>
      </p:sp>
      <p:sp>
        <p:nvSpPr>
          <p:cNvPr id="16394" name="Rectangle 10"/>
          <p:cNvSpPr>
            <a:spLocks/>
          </p:cNvSpPr>
          <p:nvPr/>
        </p:nvSpPr>
        <p:spPr bwMode="auto">
          <a:xfrm>
            <a:off x="6139642" y="3359742"/>
            <a:ext cx="2169914" cy="33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r"/>
            <a:endParaRPr lang="en-US" sz="1125">
              <a:latin typeface="Helvetica" charset="0"/>
              <a:cs typeface="Helvetica" charset="0"/>
              <a:sym typeface="Helvetica" charset="0"/>
            </a:endParaRPr>
          </a:p>
        </p:txBody>
      </p:sp>
      <p:sp>
        <p:nvSpPr>
          <p:cNvPr id="4" name="TextBox 3"/>
          <p:cNvSpPr txBox="1"/>
          <p:nvPr/>
        </p:nvSpPr>
        <p:spPr>
          <a:xfrm>
            <a:off x="837780" y="1184143"/>
            <a:ext cx="3594774" cy="4247317"/>
          </a:xfrm>
          <a:prstGeom prst="rect">
            <a:avLst/>
          </a:prstGeom>
          <a:noFill/>
        </p:spPr>
        <p:txBody>
          <a:bodyPr wrap="square" rtlCol="0">
            <a:spAutoFit/>
          </a:bodyPr>
          <a:lstStyle/>
          <a:p>
            <a:r>
              <a:rPr lang="en-GB" sz="2250" dirty="0">
                <a:latin typeface="Century Gothic" pitchFamily="34" charset="0"/>
              </a:rPr>
              <a:t>Peter came to Jesus and asked,</a:t>
            </a:r>
          </a:p>
          <a:p>
            <a:endParaRPr lang="en-GB" sz="2250" dirty="0">
              <a:latin typeface="Century Gothic" pitchFamily="34" charset="0"/>
            </a:endParaRPr>
          </a:p>
          <a:p>
            <a:r>
              <a:rPr lang="en-GB" sz="2250" dirty="0">
                <a:latin typeface="Century Gothic" pitchFamily="34" charset="0"/>
              </a:rPr>
              <a:t>“If my friend keeps hurting me, how many times do I have to forgive him? Seven times?”</a:t>
            </a:r>
          </a:p>
          <a:p>
            <a:endParaRPr lang="en-GB" sz="2250" dirty="0">
              <a:latin typeface="Century Gothic" pitchFamily="34" charset="0"/>
            </a:endParaRPr>
          </a:p>
          <a:p>
            <a:r>
              <a:rPr lang="en-GB" sz="2250" dirty="0">
                <a:latin typeface="Century Gothic" pitchFamily="34" charset="0"/>
              </a:rPr>
              <a:t>“No, not seven times,” answered Jesus, “but seventy times seven.”</a:t>
            </a:r>
          </a:p>
        </p:txBody>
      </p:sp>
      <p:sp>
        <p:nvSpPr>
          <p:cNvPr id="5" name="TextBox 4"/>
          <p:cNvSpPr txBox="1"/>
          <p:nvPr/>
        </p:nvSpPr>
        <p:spPr>
          <a:xfrm>
            <a:off x="5192014" y="5437115"/>
            <a:ext cx="3164287" cy="611578"/>
          </a:xfrm>
          <a:prstGeom prst="rect">
            <a:avLst/>
          </a:prstGeom>
          <a:noFill/>
        </p:spPr>
        <p:txBody>
          <a:bodyPr wrap="square" rtlCol="0">
            <a:spAutoFit/>
          </a:bodyPr>
          <a:lstStyle/>
          <a:p>
            <a:pPr algn="r"/>
            <a:r>
              <a:rPr lang="en-GB" sz="1687" dirty="0">
                <a:latin typeface="Century Gothic" pitchFamily="34" charset="0"/>
              </a:rPr>
              <a:t>Based on  Matthew 18: 21-22</a:t>
            </a:r>
          </a:p>
          <a:p>
            <a:pPr algn="r"/>
            <a:r>
              <a:rPr lang="en-GB" sz="1687" dirty="0">
                <a:latin typeface="Century Gothic" pitchFamily="34" charset="0"/>
              </a:rPr>
              <a:t>God’s Story 2</a:t>
            </a:r>
          </a:p>
        </p:txBody>
      </p:sp>
      <p:pic>
        <p:nvPicPr>
          <p:cNvPr id="2" name="Picture 1" descr="cora and maleah 1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6338" y="779098"/>
            <a:ext cx="3632427" cy="3999819"/>
          </a:xfrm>
          <a:prstGeom prst="rect">
            <a:avLst/>
          </a:prstGeom>
          <a:ln>
            <a:solidFill>
              <a:schemeClr val="tx1"/>
            </a:solidFill>
          </a:ln>
          <a:scene3d>
            <a:camera prst="orthographicFront"/>
            <a:lightRig rig="threePt" dir="t"/>
          </a:scene3d>
          <a:sp3d>
            <a:bevelT w="152400" h="50800" prst="softRound"/>
          </a:sp3d>
        </p:spPr>
      </p:pic>
    </p:spTree>
    <p:extLst>
      <p:ext uri="{BB962C8B-B14F-4D97-AF65-F5344CB8AC3E}">
        <p14:creationId xmlns:p14="http://schemas.microsoft.com/office/powerpoint/2010/main" val="4493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9F9016-90F9-1B43-B0D2-AA39477D7DE2}"/>
              </a:ext>
            </a:extLst>
          </p:cNvPr>
          <p:cNvSpPr/>
          <p:nvPr/>
        </p:nvSpPr>
        <p:spPr>
          <a:xfrm>
            <a:off x="277586" y="865759"/>
            <a:ext cx="8686800" cy="4708981"/>
          </a:xfrm>
          <a:prstGeom prst="rect">
            <a:avLst/>
          </a:prstGeom>
        </p:spPr>
        <p:txBody>
          <a:bodyPr wrap="square">
            <a:spAutoFit/>
          </a:bodyPr>
          <a:lstStyle/>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Word of God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St. Paul in his letter to the Ephesians, wrote: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“But now in Christ Jesus, you that used to be so far apart from us have been brought very close, by the blood of Christ.  For he is the peace between us, and has made the two into one and broken down the barrier which used to keep them apart, actually destroying in his own person the hostility caused by the rules and decrees of the Law.” Ephesians 2:14-15</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can the example of Christ bring people closer together?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does his example of making peace help you?</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Catechism of the Catholic Church</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“It is called the Sacrament of Reconciliation, because it imparts to the sinner the love of God who reconciles: ‘Be reconciled to God’.  He who lives by God’s merciful love is ready to respond to the Lord’s call: ‘Go; first be reconciled to your brother’...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Indeed, the Sacrament of Reconciliation with God brings about a true ‘spiritual resurrection’, restoration of the dignity and blessings of the life of the children of God, of which the most precious is friendship with God.”  CCC1424, 1468</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AF5D5C2-EF60-9D42-A79B-7C1A7ADEB4C1}"/>
              </a:ext>
            </a:extLst>
          </p:cNvPr>
          <p:cNvSpPr txBox="1"/>
          <p:nvPr/>
        </p:nvSpPr>
        <p:spPr>
          <a:xfrm>
            <a:off x="195942" y="252671"/>
            <a:ext cx="3690257" cy="369332"/>
          </a:xfrm>
          <a:prstGeom prst="rect">
            <a:avLst/>
          </a:prstGeom>
          <a:solidFill>
            <a:schemeClr val="accent2">
              <a:lumMod val="40000"/>
              <a:lumOff val="6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1542109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3578"/>
            <a:ext cx="5357813" cy="6754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 name="Rectangle 1">
            <a:extLst>
              <a:ext uri="{FF2B5EF4-FFF2-40B4-BE49-F238E27FC236}">
                <a16:creationId xmlns:a16="http://schemas.microsoft.com/office/drawing/2014/main" id="{EFA5938D-2E93-914E-98E3-2848BE37965F}"/>
              </a:ext>
            </a:extLst>
          </p:cNvPr>
          <p:cNvSpPr/>
          <p:nvPr/>
        </p:nvSpPr>
        <p:spPr>
          <a:xfrm>
            <a:off x="2165577" y="827233"/>
            <a:ext cx="6384471" cy="3231654"/>
          </a:xfrm>
          <a:prstGeom prst="rect">
            <a:avLst/>
          </a:prstGeom>
          <a:solidFill>
            <a:schemeClr val="bg1"/>
          </a:solidFill>
        </p:spPr>
        <p:txBody>
          <a:bodyPr wrap="square">
            <a:spAutoFit/>
          </a:bodyPr>
          <a:lstStyle/>
          <a:p>
            <a:pPr marL="57150">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do you think Peter felt when he heard what Jesus had to say?</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do you make up with others after something has gone wrong?</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do you feel when you realise you have to keep forgiving?</a:t>
            </a:r>
          </a:p>
        </p:txBody>
      </p:sp>
      <p:sp>
        <p:nvSpPr>
          <p:cNvPr id="3" name="Rectangle 2">
            <a:extLst>
              <a:ext uri="{FF2B5EF4-FFF2-40B4-BE49-F238E27FC236}">
                <a16:creationId xmlns:a16="http://schemas.microsoft.com/office/drawing/2014/main" id="{5333A5B8-D195-E74E-8662-2F818173F19B}"/>
              </a:ext>
            </a:extLst>
          </p:cNvPr>
          <p:cNvSpPr/>
          <p:nvPr/>
        </p:nvSpPr>
        <p:spPr>
          <a:xfrm>
            <a:off x="3690257" y="5242644"/>
            <a:ext cx="4572000" cy="1107996"/>
          </a:xfrm>
          <a:prstGeom prst="rect">
            <a:avLst/>
          </a:prstGeom>
          <a:solidFill>
            <a:schemeClr val="accent2">
              <a:lumMod val="40000"/>
              <a:lumOff val="60000"/>
            </a:schemeClr>
          </a:solidFill>
        </p:spPr>
        <p:txBody>
          <a:bodyPr>
            <a:spAutoFit/>
          </a:bodyPr>
          <a:lstStyle/>
          <a:p>
            <a:pPr>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Teaching Point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Seventy times seven is a way of saying always.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20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95F91-8318-B04A-8AD7-210998013E32}"/>
              </a:ext>
            </a:extLst>
          </p:cNvPr>
          <p:cNvSpPr/>
          <p:nvPr/>
        </p:nvSpPr>
        <p:spPr>
          <a:xfrm>
            <a:off x="518248" y="207806"/>
            <a:ext cx="5429627"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rPr>
              <a:t>Show your learning…</a:t>
            </a:r>
          </a:p>
        </p:txBody>
      </p:sp>
      <p:sp>
        <p:nvSpPr>
          <p:cNvPr id="3" name="TextBox 2">
            <a:extLst>
              <a:ext uri="{FF2B5EF4-FFF2-40B4-BE49-F238E27FC236}">
                <a16:creationId xmlns:a16="http://schemas.microsoft.com/office/drawing/2014/main" id="{218CEC64-FAD6-EC4C-A793-E499067DF396}"/>
              </a:ext>
            </a:extLst>
          </p:cNvPr>
          <p:cNvSpPr txBox="1"/>
          <p:nvPr/>
        </p:nvSpPr>
        <p:spPr>
          <a:xfrm>
            <a:off x="122463" y="1131856"/>
            <a:ext cx="8768443" cy="2585323"/>
          </a:xfrm>
          <a:prstGeom prst="rect">
            <a:avLst/>
          </a:prstGeom>
          <a:noFill/>
        </p:spPr>
        <p:txBody>
          <a:bodyPr wrap="square" rtlCol="0">
            <a:spAutoFit/>
          </a:bodyPr>
          <a:lstStyle/>
          <a:p>
            <a:r>
              <a:rPr lang="en-US" sz="2400" dirty="0"/>
              <a:t>Make a path of ‘stepping stones’ – you could use paper, card, paper plates or anything you have to hand.</a:t>
            </a:r>
          </a:p>
          <a:p>
            <a:r>
              <a:rPr lang="en-US" sz="2400" dirty="0"/>
              <a:t> Put a sign that says ‘Forgiveness’ at one end.  </a:t>
            </a:r>
          </a:p>
          <a:p>
            <a:r>
              <a:rPr lang="en-US" sz="2400" dirty="0"/>
              <a:t>The child should take a journey along the ‘path of forgiveness’ and as they step on each ‘stone’ they say a word about friendship and forgiveness.</a:t>
            </a:r>
          </a:p>
          <a:p>
            <a:endParaRPr lang="en-US" dirty="0"/>
          </a:p>
        </p:txBody>
      </p:sp>
      <p:pic>
        <p:nvPicPr>
          <p:cNvPr id="4" name="Picture 3">
            <a:extLst>
              <a:ext uri="{FF2B5EF4-FFF2-40B4-BE49-F238E27FC236}">
                <a16:creationId xmlns:a16="http://schemas.microsoft.com/office/drawing/2014/main" id="{D7D834EE-0D31-DB43-83BD-B8E3E8F2FCCC}"/>
              </a:ext>
            </a:extLst>
          </p:cNvPr>
          <p:cNvPicPr>
            <a:picLocks noChangeAspect="1"/>
          </p:cNvPicPr>
          <p:nvPr/>
        </p:nvPicPr>
        <p:blipFill>
          <a:blip r:embed="rId2"/>
          <a:stretch>
            <a:fillRect/>
          </a:stretch>
        </p:blipFill>
        <p:spPr>
          <a:xfrm>
            <a:off x="610504" y="3873578"/>
            <a:ext cx="1959432" cy="2513615"/>
          </a:xfrm>
          <a:prstGeom prst="rect">
            <a:avLst/>
          </a:prstGeom>
        </p:spPr>
      </p:pic>
      <p:pic>
        <p:nvPicPr>
          <p:cNvPr id="5" name="Picture 4">
            <a:extLst>
              <a:ext uri="{FF2B5EF4-FFF2-40B4-BE49-F238E27FC236}">
                <a16:creationId xmlns:a16="http://schemas.microsoft.com/office/drawing/2014/main" id="{E7612722-970A-6E4C-BA10-B01D71735593}"/>
              </a:ext>
            </a:extLst>
          </p:cNvPr>
          <p:cNvPicPr>
            <a:picLocks noChangeAspect="1"/>
          </p:cNvPicPr>
          <p:nvPr/>
        </p:nvPicPr>
        <p:blipFill>
          <a:blip r:embed="rId3"/>
          <a:stretch>
            <a:fillRect/>
          </a:stretch>
        </p:blipFill>
        <p:spPr>
          <a:xfrm>
            <a:off x="5977165" y="4660900"/>
            <a:ext cx="2791278" cy="1857469"/>
          </a:xfrm>
          <a:prstGeom prst="rect">
            <a:avLst/>
          </a:prstGeom>
        </p:spPr>
      </p:pic>
      <p:pic>
        <p:nvPicPr>
          <p:cNvPr id="6" name="Picture 5">
            <a:extLst>
              <a:ext uri="{FF2B5EF4-FFF2-40B4-BE49-F238E27FC236}">
                <a16:creationId xmlns:a16="http://schemas.microsoft.com/office/drawing/2014/main" id="{5307B965-8E64-424A-A1BA-AE55D1EB1DA4}"/>
              </a:ext>
            </a:extLst>
          </p:cNvPr>
          <p:cNvPicPr>
            <a:picLocks noChangeAspect="1"/>
          </p:cNvPicPr>
          <p:nvPr/>
        </p:nvPicPr>
        <p:blipFill>
          <a:blip r:embed="rId4"/>
          <a:stretch>
            <a:fillRect/>
          </a:stretch>
        </p:blipFill>
        <p:spPr>
          <a:xfrm>
            <a:off x="2862034" y="3782864"/>
            <a:ext cx="3289300" cy="2463800"/>
          </a:xfrm>
          <a:prstGeom prst="rect">
            <a:avLst/>
          </a:prstGeom>
        </p:spPr>
      </p:pic>
    </p:spTree>
    <p:extLst>
      <p:ext uri="{BB962C8B-B14F-4D97-AF65-F5344CB8AC3E}">
        <p14:creationId xmlns:p14="http://schemas.microsoft.com/office/powerpoint/2010/main" val="3325465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4A64C-E122-2A4B-B98B-635EB49ED1DA}"/>
              </a:ext>
            </a:extLst>
          </p:cNvPr>
          <p:cNvSpPr/>
          <p:nvPr/>
        </p:nvSpPr>
        <p:spPr>
          <a:xfrm>
            <a:off x="326571" y="265603"/>
            <a:ext cx="8556172" cy="1015663"/>
          </a:xfrm>
          <a:prstGeom prst="rect">
            <a:avLst/>
          </a:prstGeom>
        </p:spPr>
        <p:txBody>
          <a:bodyPr wrap="square">
            <a:spAutoFit/>
          </a:bodyPr>
          <a:lstStyle/>
          <a:p>
            <a:pPr marL="57150">
              <a:spcAft>
                <a:spcPts val="0"/>
              </a:spcAft>
            </a:pPr>
            <a:r>
              <a:rPr lang="en-US" sz="2400" b="1" u="sng"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LEARNING</a:t>
            </a:r>
            <a:r>
              <a:rPr lang="en-US" sz="2400" b="1" u="sng"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400" b="1" u="sng" spc="4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F</a:t>
            </a:r>
            <a:r>
              <a:rPr lang="en-US" sz="2400" b="1" u="sng"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OCU</a:t>
            </a:r>
            <a:r>
              <a:rPr lang="en-US" sz="2400" b="1" u="sng"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S</a:t>
            </a:r>
            <a:r>
              <a:rPr lang="en-US" sz="2400" b="1" u="sng" spc="50"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US" sz="2400" b="1" u="sng"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5</a:t>
            </a:r>
            <a:r>
              <a:rPr lang="en-US" sz="2400" b="1" u="sng" spc="55" dirty="0">
                <a:solidFill>
                  <a:srgbClr val="0D78CA"/>
                </a:solidFill>
                <a:effectLst/>
                <a:latin typeface="Calibri" panose="020F0502020204030204" pitchFamily="34" charset="0"/>
                <a:ea typeface="Calibri" panose="020F0502020204030204" pitchFamily="34" charset="0"/>
                <a:cs typeface="Calibri" panose="020F0502020204030204" pitchFamily="34" charset="0"/>
              </a:rPr>
              <a:t>: </a:t>
            </a:r>
            <a:r>
              <a:rPr lang="en-GB" sz="2000" u="sng" dirty="0">
                <a:latin typeface="Calibri" panose="020F0502020204030204" pitchFamily="34" charset="0"/>
                <a:ea typeface="Calibri" panose="020F0502020204030204" pitchFamily="34" charset="0"/>
                <a:cs typeface="Calibri" panose="020F0502020204030204" pitchFamily="34" charset="0"/>
              </a:rPr>
              <a:t>The Sacrament of Reconciliation.</a:t>
            </a:r>
          </a:p>
          <a:p>
            <a:pPr marL="57150">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use religious words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 phrases to </a:t>
            </a:r>
            <a:r>
              <a:rPr lang="en-US" b="1" dirty="0">
                <a:latin typeface="Calibri" panose="020F0502020204030204" pitchFamily="34" charset="0"/>
                <a:ea typeface="Calibri" panose="020F0502020204030204" pitchFamily="34" charset="0"/>
                <a:cs typeface="Times New Roman" panose="02020603050405020304" pitchFamily="18" charset="0"/>
              </a:rPr>
              <a:t>describe </a:t>
            </a:r>
            <a:r>
              <a:rPr lang="en-US" dirty="0">
                <a:latin typeface="Calibri" panose="020F0502020204030204" pitchFamily="34" charset="0"/>
                <a:ea typeface="Calibri" panose="020F0502020204030204" pitchFamily="34" charset="0"/>
                <a:cs typeface="Times New Roman" panose="02020603050405020304" pitchFamily="18" charset="0"/>
              </a:rPr>
              <a:t>the examination of conscience.                                                                                                                                                                            I can  </a:t>
            </a:r>
            <a:r>
              <a:rPr lang="en-US" b="1" dirty="0">
                <a:latin typeface="Calibri" panose="020F0502020204030204" pitchFamily="34" charset="0"/>
                <a:ea typeface="Calibri" panose="020F0502020204030204" pitchFamily="34" charset="0"/>
                <a:cs typeface="Times New Roman" panose="02020603050405020304" pitchFamily="18" charset="0"/>
              </a:rPr>
              <a:t>describe</a:t>
            </a:r>
            <a:r>
              <a:rPr lang="en-US" dirty="0">
                <a:latin typeface="Calibri" panose="020F0502020204030204" pitchFamily="34" charset="0"/>
                <a:ea typeface="Calibri" panose="020F0502020204030204" pitchFamily="34" charset="0"/>
                <a:cs typeface="Times New Roman" panose="02020603050405020304" pitchFamily="18" charset="0"/>
              </a:rPr>
              <a:t> some aspects of the Sacrament of Reconciliation.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D060782-7920-C44D-B60B-31DF143A28D4}"/>
              </a:ext>
            </a:extLst>
          </p:cNvPr>
          <p:cNvSpPr/>
          <p:nvPr/>
        </p:nvSpPr>
        <p:spPr>
          <a:xfrm>
            <a:off x="326571" y="4985967"/>
            <a:ext cx="8556172" cy="1754326"/>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it is a good idea at the end of each day, to think over what has happened during the day, to thank God for all the good and lovely things that have happened and to remember if there have been times when we have not been very kind or loving.  Adults call this an </a:t>
            </a:r>
            <a:r>
              <a:rPr lang="en-US" i="1" dirty="0">
                <a:latin typeface="Calibri" panose="020F0502020204030204" pitchFamily="34" charset="0"/>
                <a:ea typeface="Calibri" panose="020F0502020204030204" pitchFamily="34" charset="0"/>
                <a:cs typeface="Times New Roman" panose="02020603050405020304" pitchFamily="18" charset="0"/>
              </a:rPr>
              <a:t>examination of conscience</a:t>
            </a:r>
            <a:r>
              <a:rPr lang="en-US" dirty="0">
                <a:latin typeface="Calibri" panose="020F0502020204030204" pitchFamily="34" charset="0"/>
                <a:ea typeface="Calibri" panose="020F0502020204030204" pitchFamily="34" charset="0"/>
                <a:cs typeface="Times New Roman" panose="02020603050405020304" pitchFamily="18" charset="0"/>
              </a:rPr>
              <a:t>.  Your conscience is the sense of right and wrong that is inside you and helps you to follow God’s rules.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D9BD32B-7941-E94D-81D1-F5C4A6704B70}"/>
              </a:ext>
            </a:extLst>
          </p:cNvPr>
          <p:cNvPicPr>
            <a:picLocks noChangeAspect="1"/>
          </p:cNvPicPr>
          <p:nvPr/>
        </p:nvPicPr>
        <p:blipFill>
          <a:blip r:embed="rId2"/>
          <a:stretch>
            <a:fillRect/>
          </a:stretch>
        </p:blipFill>
        <p:spPr>
          <a:xfrm>
            <a:off x="762758" y="1381821"/>
            <a:ext cx="6160556" cy="3434510"/>
          </a:xfrm>
          <a:prstGeom prst="rect">
            <a:avLst/>
          </a:prstGeom>
        </p:spPr>
      </p:pic>
    </p:spTree>
    <p:extLst>
      <p:ext uri="{BB962C8B-B14F-4D97-AF65-F5344CB8AC3E}">
        <p14:creationId xmlns:p14="http://schemas.microsoft.com/office/powerpoint/2010/main" val="1969399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71284-F7C7-474F-A619-727E558BAD7A}"/>
              </a:ext>
            </a:extLst>
          </p:cNvPr>
          <p:cNvPicPr>
            <a:picLocks noChangeAspect="1"/>
          </p:cNvPicPr>
          <p:nvPr/>
        </p:nvPicPr>
        <p:blipFill>
          <a:blip r:embed="rId2"/>
          <a:stretch>
            <a:fillRect/>
          </a:stretch>
        </p:blipFill>
        <p:spPr>
          <a:xfrm>
            <a:off x="693963" y="2295224"/>
            <a:ext cx="7903029" cy="4415818"/>
          </a:xfrm>
          <a:prstGeom prst="rect">
            <a:avLst/>
          </a:prstGeom>
        </p:spPr>
      </p:pic>
      <p:sp>
        <p:nvSpPr>
          <p:cNvPr id="3" name="Rectangle 2">
            <a:extLst>
              <a:ext uri="{FF2B5EF4-FFF2-40B4-BE49-F238E27FC236}">
                <a16:creationId xmlns:a16="http://schemas.microsoft.com/office/drawing/2014/main" id="{B11753E0-A0C7-B346-84DA-645FB84D774D}"/>
              </a:ext>
            </a:extLst>
          </p:cNvPr>
          <p:cNvSpPr/>
          <p:nvPr/>
        </p:nvSpPr>
        <p:spPr>
          <a:xfrm>
            <a:off x="293914" y="261241"/>
            <a:ext cx="8703129" cy="1938992"/>
          </a:xfrm>
          <a:prstGeom prst="rect">
            <a:avLst/>
          </a:prstGeom>
        </p:spPr>
        <p:txBody>
          <a:bodyPr wrap="square">
            <a:spAutoFit/>
          </a:bodyPr>
          <a:lstStyle/>
          <a:p>
            <a:pPr>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There is a Sacrament, a sign of God’s love, that helps Catholics, to examine or look at their consciences and ask for God’s forgiveness.  It is called the </a:t>
            </a:r>
            <a:r>
              <a:rPr lang="en-US" sz="2000" b="1" dirty="0">
                <a:latin typeface="Calibri" panose="020F0502020204030204" pitchFamily="34" charset="0"/>
                <a:ea typeface="Calibri" panose="020F0502020204030204" pitchFamily="34" charset="0"/>
                <a:cs typeface="Times New Roman" panose="02020603050405020304" pitchFamily="18" charset="0"/>
              </a:rPr>
              <a:t>Sacrament of Reconciliation</a:t>
            </a:r>
            <a:r>
              <a:rPr lang="en-US" sz="2000" dirty="0">
                <a:latin typeface="Calibri" panose="020F0502020204030204" pitchFamily="34" charset="0"/>
                <a:ea typeface="Calibri" panose="020F0502020204030204" pitchFamily="34" charset="0"/>
                <a:cs typeface="Times New Roman" panose="02020603050405020304" pitchFamily="18" charset="0"/>
              </a:rPr>
              <a:t>.  You think of the sins you are sorry about, the things you have done wrong on purpose.  You ask God to forgive you, and tell the priest, who won’t tell anyone else.  The priest tells you your sins are forgiven in Jesus’ name and asks you to make up for them by being kind or by saying a prayer.</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88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FDBE6E-BB45-7C47-945A-38033491BA6F}"/>
              </a:ext>
            </a:extLst>
          </p:cNvPr>
          <p:cNvPicPr>
            <a:picLocks noChangeAspect="1"/>
          </p:cNvPicPr>
          <p:nvPr/>
        </p:nvPicPr>
        <p:blipFill>
          <a:blip r:embed="rId2"/>
          <a:stretch>
            <a:fillRect/>
          </a:stretch>
        </p:blipFill>
        <p:spPr>
          <a:xfrm>
            <a:off x="595449" y="1159329"/>
            <a:ext cx="4971940" cy="5355770"/>
          </a:xfrm>
          <a:prstGeom prst="rect">
            <a:avLst/>
          </a:prstGeom>
        </p:spPr>
      </p:pic>
      <p:sp>
        <p:nvSpPr>
          <p:cNvPr id="3" name="Rectangle 2">
            <a:extLst>
              <a:ext uri="{FF2B5EF4-FFF2-40B4-BE49-F238E27FC236}">
                <a16:creationId xmlns:a16="http://schemas.microsoft.com/office/drawing/2014/main" id="{DED566AA-74AB-CB47-94D7-E0742336394E}"/>
              </a:ext>
            </a:extLst>
          </p:cNvPr>
          <p:cNvSpPr/>
          <p:nvPr/>
        </p:nvSpPr>
        <p:spPr>
          <a:xfrm>
            <a:off x="595449" y="1102350"/>
            <a:ext cx="5576751" cy="954107"/>
          </a:xfrm>
          <a:prstGeom prst="rect">
            <a:avLst/>
          </a:prstGeom>
        </p:spPr>
        <p:txBody>
          <a:bodyPr wrap="square">
            <a:spAutoFit/>
          </a:bodyPr>
          <a:lstStyle/>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is the priest saying?  </a:t>
            </a:r>
          </a:p>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What do you think the boy is saying?</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6E6F995-53E4-FD4C-968A-641D8C9CE5FD}"/>
              </a:ext>
            </a:extLst>
          </p:cNvPr>
          <p:cNvSpPr txBox="1"/>
          <p:nvPr/>
        </p:nvSpPr>
        <p:spPr>
          <a:xfrm>
            <a:off x="5829301" y="2743201"/>
            <a:ext cx="3118757" cy="3539430"/>
          </a:xfrm>
          <a:prstGeom prst="rect">
            <a:avLst/>
          </a:prstGeom>
          <a:solidFill>
            <a:schemeClr val="accent6">
              <a:lumMod val="40000"/>
              <a:lumOff val="60000"/>
            </a:schemeClr>
          </a:solidFill>
        </p:spPr>
        <p:txBody>
          <a:bodyPr wrap="square" rtlCol="0">
            <a:spAutoFit/>
          </a:bodyPr>
          <a:lstStyle/>
          <a:p>
            <a:r>
              <a:rPr lang="en-US" sz="3200" dirty="0"/>
              <a:t>Role play or write speech bubbles for what the boy and priest are saying.</a:t>
            </a:r>
          </a:p>
          <a:p>
            <a:r>
              <a:rPr lang="en-US" sz="3200" dirty="0"/>
              <a:t>Remember to use religious words!</a:t>
            </a:r>
          </a:p>
        </p:txBody>
      </p:sp>
      <p:sp>
        <p:nvSpPr>
          <p:cNvPr id="5" name="Rectangle 4">
            <a:extLst>
              <a:ext uri="{FF2B5EF4-FFF2-40B4-BE49-F238E27FC236}">
                <a16:creationId xmlns:a16="http://schemas.microsoft.com/office/drawing/2014/main" id="{25C7AE77-0483-9F46-A0B5-E76BA6BE9203}"/>
              </a:ext>
            </a:extLst>
          </p:cNvPr>
          <p:cNvSpPr/>
          <p:nvPr/>
        </p:nvSpPr>
        <p:spPr>
          <a:xfrm>
            <a:off x="595449" y="150531"/>
            <a:ext cx="61289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Show your learning…</a:t>
            </a:r>
          </a:p>
        </p:txBody>
      </p:sp>
    </p:spTree>
    <p:extLst>
      <p:ext uri="{BB962C8B-B14F-4D97-AF65-F5344CB8AC3E}">
        <p14:creationId xmlns:p14="http://schemas.microsoft.com/office/powerpoint/2010/main" val="358461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D44C90-F320-F44B-8708-74C37F4188B0}"/>
              </a:ext>
            </a:extLst>
          </p:cNvPr>
          <p:cNvSpPr/>
          <p:nvPr/>
        </p:nvSpPr>
        <p:spPr>
          <a:xfrm>
            <a:off x="228600" y="354177"/>
            <a:ext cx="8719457" cy="1138773"/>
          </a:xfrm>
          <a:prstGeom prst="rect">
            <a:avLst/>
          </a:prstGeom>
        </p:spPr>
        <p:txBody>
          <a:bodyPr wrap="square">
            <a:spAutoFit/>
          </a:bodyPr>
          <a:lstStyle/>
          <a:p>
            <a:pPr marL="1885950" indent="-1828800">
              <a:spcAft>
                <a:spcPts val="0"/>
              </a:spcAft>
            </a:pPr>
            <a:r>
              <a:rPr lang="en-US" sz="2800" b="1" spc="55" dirty="0">
                <a:solidFill>
                  <a:srgbClr val="0D78CA"/>
                </a:solidFill>
                <a:latin typeface="Calibri" panose="020F0502020204030204" pitchFamily="34" charset="0"/>
                <a:ea typeface="Calibri" panose="020F0502020204030204" pitchFamily="34" charset="0"/>
                <a:cs typeface="Calibri" panose="020F0502020204030204" pitchFamily="34" charset="0"/>
              </a:rPr>
              <a:t>LEARNING</a:t>
            </a:r>
            <a:r>
              <a:rPr lang="en-US" sz="2800" b="1" dirty="0">
                <a:solidFill>
                  <a:srgbClr val="0D78CA"/>
                </a:solidFill>
                <a:latin typeface="Calibri" panose="020F0502020204030204" pitchFamily="34" charset="0"/>
                <a:ea typeface="Calibri" panose="020F0502020204030204" pitchFamily="34" charset="0"/>
                <a:cs typeface="Calibri" panose="020F0502020204030204" pitchFamily="34" charset="0"/>
              </a:rPr>
              <a:t> </a:t>
            </a:r>
            <a:r>
              <a:rPr lang="en-US" sz="2800" b="1" spc="45" dirty="0">
                <a:solidFill>
                  <a:srgbClr val="0D78CA"/>
                </a:solidFill>
                <a:latin typeface="Calibri" panose="020F0502020204030204" pitchFamily="34" charset="0"/>
                <a:ea typeface="Calibri" panose="020F0502020204030204" pitchFamily="34" charset="0"/>
                <a:cs typeface="Calibri" panose="020F0502020204030204" pitchFamily="34" charset="0"/>
              </a:rPr>
              <a:t>F</a:t>
            </a:r>
            <a:r>
              <a:rPr lang="en-US" sz="2800" b="1" spc="55" dirty="0">
                <a:solidFill>
                  <a:srgbClr val="0D78CA"/>
                </a:solidFill>
                <a:latin typeface="Calibri" panose="020F0502020204030204" pitchFamily="34" charset="0"/>
                <a:ea typeface="Calibri" panose="020F0502020204030204" pitchFamily="34" charset="0"/>
                <a:cs typeface="Calibri" panose="020F0502020204030204" pitchFamily="34" charset="0"/>
              </a:rPr>
              <a:t>OCU</a:t>
            </a:r>
            <a:r>
              <a:rPr lang="en-US" sz="2800" b="1" dirty="0">
                <a:solidFill>
                  <a:srgbClr val="0D78CA"/>
                </a:solidFill>
                <a:latin typeface="Calibri" panose="020F0502020204030204" pitchFamily="34" charset="0"/>
                <a:ea typeface="Calibri" panose="020F0502020204030204" pitchFamily="34" charset="0"/>
                <a:cs typeface="Calibri" panose="020F0502020204030204" pitchFamily="34" charset="0"/>
              </a:rPr>
              <a:t>S</a:t>
            </a:r>
            <a:r>
              <a:rPr lang="en-US" sz="2800" b="1" spc="50" dirty="0">
                <a:solidFill>
                  <a:srgbClr val="0D78CA"/>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D78CA"/>
                </a:solidFill>
                <a:latin typeface="Calibri" panose="020F0502020204030204" pitchFamily="34" charset="0"/>
                <a:ea typeface="Calibri" panose="020F0502020204030204" pitchFamily="34" charset="0"/>
                <a:cs typeface="Calibri" panose="020F0502020204030204" pitchFamily="34" charset="0"/>
              </a:rPr>
              <a:t>6</a:t>
            </a:r>
            <a:r>
              <a:rPr lang="en-US" sz="2800" b="1" spc="55" dirty="0">
                <a:solidFill>
                  <a:srgbClr val="0D78CA"/>
                </a:solidFill>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Sign of peace</a:t>
            </a:r>
          </a:p>
          <a:p>
            <a:pPr marL="1885950" indent="-1828800">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I can </a:t>
            </a:r>
            <a:r>
              <a:rPr lang="en-US" sz="2000" b="1" dirty="0">
                <a:latin typeface="Calibri" panose="020F0502020204030204" pitchFamily="34" charset="0"/>
                <a:ea typeface="Calibri" panose="020F0502020204030204" pitchFamily="34" charset="0"/>
                <a:cs typeface="Times New Roman" panose="02020603050405020304" pitchFamily="18" charset="0"/>
              </a:rPr>
              <a:t>describe </a:t>
            </a:r>
            <a:r>
              <a:rPr lang="en-US" sz="2000" dirty="0">
                <a:latin typeface="Calibri" panose="020F0502020204030204" pitchFamily="34" charset="0"/>
                <a:ea typeface="Calibri" panose="020F0502020204030204" pitchFamily="34" charset="0"/>
                <a:cs typeface="Times New Roman" panose="02020603050405020304" pitchFamily="18" charset="0"/>
              </a:rPr>
              <a:t>how Christians try to practice Jesus’ commandment of love, peace and reconciliation.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E27D37A-4111-0B4D-A2B7-F137B6DFA736}"/>
              </a:ext>
            </a:extLst>
          </p:cNvPr>
          <p:cNvSpPr/>
          <p:nvPr/>
        </p:nvSpPr>
        <p:spPr>
          <a:xfrm>
            <a:off x="560522" y="2967335"/>
            <a:ext cx="8022966"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What does ‘reconciliation’ mean?</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1662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0469" y="-184175"/>
            <a:ext cx="5652492" cy="69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 name="TextBox 1">
            <a:extLst>
              <a:ext uri="{FF2B5EF4-FFF2-40B4-BE49-F238E27FC236}">
                <a16:creationId xmlns:a16="http://schemas.microsoft.com/office/drawing/2014/main" id="{94DE2F70-AE70-DF4A-8870-96812915AD5C}"/>
              </a:ext>
            </a:extLst>
          </p:cNvPr>
          <p:cNvSpPr txBox="1"/>
          <p:nvPr/>
        </p:nvSpPr>
        <p:spPr>
          <a:xfrm>
            <a:off x="375557" y="587829"/>
            <a:ext cx="3216729" cy="1077218"/>
          </a:xfrm>
          <a:prstGeom prst="rect">
            <a:avLst/>
          </a:prstGeom>
          <a:noFill/>
        </p:spPr>
        <p:txBody>
          <a:bodyPr wrap="square" rtlCol="0">
            <a:spAutoFit/>
          </a:bodyPr>
          <a:lstStyle/>
          <a:p>
            <a:r>
              <a:rPr lang="en-US" sz="3200" dirty="0"/>
              <a:t>Let’s read about Jesus’ rule for us.</a:t>
            </a:r>
          </a:p>
        </p:txBody>
      </p:sp>
    </p:spTree>
    <p:extLst>
      <p:ext uri="{BB962C8B-B14F-4D97-AF65-F5344CB8AC3E}">
        <p14:creationId xmlns:p14="http://schemas.microsoft.com/office/powerpoint/2010/main" val="1347076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216" y="-368297"/>
            <a:ext cx="10266909" cy="7625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6389" name="Rectangle 5"/>
          <p:cNvSpPr>
            <a:spLocks/>
          </p:cNvSpPr>
          <p:nvPr/>
        </p:nvSpPr>
        <p:spPr bwMode="auto">
          <a:xfrm>
            <a:off x="841463" y="3379465"/>
            <a:ext cx="3437930" cy="2321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1547" b="1">
              <a:latin typeface="Helvetica" charset="0"/>
              <a:cs typeface="Helvetica" charset="0"/>
              <a:sym typeface="Helvetica" charset="0"/>
            </a:endParaRPr>
          </a:p>
        </p:txBody>
      </p:sp>
      <p:sp>
        <p:nvSpPr>
          <p:cNvPr id="16390" name="Rectangle 6"/>
          <p:cNvSpPr>
            <a:spLocks/>
          </p:cNvSpPr>
          <p:nvPr/>
        </p:nvSpPr>
        <p:spPr bwMode="auto">
          <a:xfrm>
            <a:off x="4857589" y="355650"/>
            <a:ext cx="3357563"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1547" b="1">
              <a:latin typeface="Helvetica" charset="0"/>
              <a:cs typeface="Helvetica" charset="0"/>
              <a:sym typeface="Helvetica" charset="0"/>
            </a:endParaRPr>
          </a:p>
        </p:txBody>
      </p:sp>
      <p:sp>
        <p:nvSpPr>
          <p:cNvPr id="16394" name="Rectangle 10"/>
          <p:cNvSpPr>
            <a:spLocks/>
          </p:cNvSpPr>
          <p:nvPr/>
        </p:nvSpPr>
        <p:spPr bwMode="auto">
          <a:xfrm>
            <a:off x="6159092" y="3325887"/>
            <a:ext cx="2169914" cy="33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r"/>
            <a:endParaRPr lang="en-US" sz="1125">
              <a:latin typeface="Helvetica" charset="0"/>
              <a:cs typeface="Helvetica" charset="0"/>
              <a:sym typeface="Helvetica" charset="0"/>
            </a:endParaRPr>
          </a:p>
        </p:txBody>
      </p:sp>
      <p:sp>
        <p:nvSpPr>
          <p:cNvPr id="4" name="TextBox 3"/>
          <p:cNvSpPr txBox="1"/>
          <p:nvPr/>
        </p:nvSpPr>
        <p:spPr>
          <a:xfrm>
            <a:off x="857230" y="2264161"/>
            <a:ext cx="3237883" cy="1823576"/>
          </a:xfrm>
          <a:prstGeom prst="rect">
            <a:avLst/>
          </a:prstGeom>
          <a:noFill/>
          <a:ln>
            <a:noFill/>
          </a:ln>
        </p:spPr>
        <p:txBody>
          <a:bodyPr wrap="square" rtlCol="0">
            <a:spAutoFit/>
          </a:bodyPr>
          <a:lstStyle/>
          <a:p>
            <a:r>
              <a:rPr lang="en-GB" sz="2250" i="1" dirty="0">
                <a:latin typeface="Century Gothic" pitchFamily="34" charset="0"/>
              </a:rPr>
              <a:t>‘My commandment is this;</a:t>
            </a:r>
          </a:p>
          <a:p>
            <a:endParaRPr lang="en-GB" sz="2250" i="1" dirty="0">
              <a:latin typeface="Century Gothic" pitchFamily="34" charset="0"/>
            </a:endParaRPr>
          </a:p>
          <a:p>
            <a:r>
              <a:rPr lang="en-GB" sz="2250" i="1" dirty="0">
                <a:latin typeface="Century Gothic" pitchFamily="34" charset="0"/>
              </a:rPr>
              <a:t>Love one another, just as I love you.’ </a:t>
            </a:r>
            <a:endParaRPr lang="en-GB" sz="2250" b="1" i="1" u="sng" dirty="0">
              <a:latin typeface="Century Gothic" pitchFamily="34" charset="0"/>
            </a:endParaRPr>
          </a:p>
        </p:txBody>
      </p:sp>
      <p:sp>
        <p:nvSpPr>
          <p:cNvPr id="5" name="TextBox 4"/>
          <p:cNvSpPr txBox="1"/>
          <p:nvPr/>
        </p:nvSpPr>
        <p:spPr>
          <a:xfrm>
            <a:off x="5363356" y="5707043"/>
            <a:ext cx="3001758" cy="611578"/>
          </a:xfrm>
          <a:prstGeom prst="rect">
            <a:avLst/>
          </a:prstGeom>
          <a:noFill/>
        </p:spPr>
        <p:txBody>
          <a:bodyPr wrap="square" rtlCol="0">
            <a:spAutoFit/>
          </a:bodyPr>
          <a:lstStyle/>
          <a:p>
            <a:pPr algn="r"/>
            <a:r>
              <a:rPr lang="en-GB" sz="1687" dirty="0">
                <a:latin typeface="Century Gothic" pitchFamily="34" charset="0"/>
              </a:rPr>
              <a:t>Based on  John 15: 12</a:t>
            </a:r>
          </a:p>
          <a:p>
            <a:pPr algn="r"/>
            <a:r>
              <a:rPr lang="en-GB" sz="1687" dirty="0">
                <a:latin typeface="Century Gothic" pitchFamily="34" charset="0"/>
              </a:rPr>
              <a:t>(Come and See)</a:t>
            </a:r>
          </a:p>
        </p:txBody>
      </p:sp>
      <p:pic>
        <p:nvPicPr>
          <p:cNvPr id="1034"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941" y="593350"/>
            <a:ext cx="3159435" cy="4661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83265475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1000"/>
                                        <p:tgtEl>
                                          <p:spTgt spid="1034"/>
                                        </p:tgtEl>
                                      </p:cBhvr>
                                    </p:animEffect>
                                    <p:anim calcmode="lin" valueType="num">
                                      <p:cBhvr>
                                        <p:cTn id="14" dur="1000" fill="hold"/>
                                        <p:tgtEl>
                                          <p:spTgt spid="1034"/>
                                        </p:tgtEl>
                                        <p:attrNameLst>
                                          <p:attrName>ppt_x</p:attrName>
                                        </p:attrNameLst>
                                      </p:cBhvr>
                                      <p:tavLst>
                                        <p:tav tm="0">
                                          <p:val>
                                            <p:strVal val="#ppt_x"/>
                                          </p:val>
                                        </p:tav>
                                        <p:tav tm="100000">
                                          <p:val>
                                            <p:strVal val="#ppt_x"/>
                                          </p:val>
                                        </p:tav>
                                      </p:tavLst>
                                    </p:anim>
                                    <p:anim calcmode="lin" valueType="num">
                                      <p:cBhvr>
                                        <p:cTn id="15" dur="1000" fill="hold"/>
                                        <p:tgtEl>
                                          <p:spTgt spid="10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3578"/>
            <a:ext cx="5357813" cy="6754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2" name="Rectangle 1">
            <a:extLst>
              <a:ext uri="{FF2B5EF4-FFF2-40B4-BE49-F238E27FC236}">
                <a16:creationId xmlns:a16="http://schemas.microsoft.com/office/drawing/2014/main" id="{F31B7E41-1EB2-9C42-84B4-E6F73159B0CC}"/>
              </a:ext>
            </a:extLst>
          </p:cNvPr>
          <p:cNvSpPr/>
          <p:nvPr/>
        </p:nvSpPr>
        <p:spPr>
          <a:xfrm>
            <a:off x="1518557" y="922386"/>
            <a:ext cx="7331527" cy="2062103"/>
          </a:xfrm>
          <a:prstGeom prst="rect">
            <a:avLst/>
          </a:prstGeom>
          <a:solidFill>
            <a:schemeClr val="bg1"/>
          </a:solidFill>
        </p:spPr>
        <p:txBody>
          <a:bodyPr wrap="square">
            <a:spAutoFit/>
          </a:bodyPr>
          <a:lstStyle/>
          <a:p>
            <a:pPr marL="57150">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57150">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do you think Jesus’ rule means in our daily life?</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did Jesus show his love for all the people he met?</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would the world be like if we all kept that rule?  </a:t>
            </a:r>
          </a:p>
        </p:txBody>
      </p:sp>
    </p:spTree>
    <p:extLst>
      <p:ext uri="{BB962C8B-B14F-4D97-AF65-F5344CB8AC3E}">
        <p14:creationId xmlns:p14="http://schemas.microsoft.com/office/powerpoint/2010/main" val="17173985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13B585-67B5-CB4B-8E47-30FEC21E0F98}"/>
              </a:ext>
            </a:extLst>
          </p:cNvPr>
          <p:cNvSpPr/>
          <p:nvPr/>
        </p:nvSpPr>
        <p:spPr>
          <a:xfrm>
            <a:off x="408214" y="479283"/>
            <a:ext cx="8409215" cy="2677656"/>
          </a:xfrm>
          <a:prstGeom prst="rect">
            <a:avLst/>
          </a:prstGeom>
        </p:spPr>
        <p:txBody>
          <a:bodyPr wrap="square">
            <a:spAutoFit/>
          </a:bodyPr>
          <a:lstStyle/>
          <a:p>
            <a:pPr marL="57150">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When people go to Mass, just after they have all said the Our Father prayer, they give each other a Sign of Peace to show they follow Jesus’ rule by wanting to be friends with one another and prepare for Holy Communion. </a:t>
            </a:r>
          </a:p>
          <a:p>
            <a:pPr marL="57150">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During a community celebration of Reconciliation, we also offer each other a Sign of Peace to show that we are forgiven and that we want to live in love and peace with each other.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931321B-5F75-7C4D-97D4-906308470FA9}"/>
              </a:ext>
            </a:extLst>
          </p:cNvPr>
          <p:cNvPicPr>
            <a:picLocks noChangeAspect="1"/>
          </p:cNvPicPr>
          <p:nvPr/>
        </p:nvPicPr>
        <p:blipFill>
          <a:blip r:embed="rId2"/>
          <a:stretch>
            <a:fillRect/>
          </a:stretch>
        </p:blipFill>
        <p:spPr>
          <a:xfrm>
            <a:off x="657426" y="3429000"/>
            <a:ext cx="3955395" cy="2962728"/>
          </a:xfrm>
          <a:prstGeom prst="rect">
            <a:avLst/>
          </a:prstGeom>
        </p:spPr>
      </p:pic>
      <p:pic>
        <p:nvPicPr>
          <p:cNvPr id="6" name="Picture 5">
            <a:extLst>
              <a:ext uri="{FF2B5EF4-FFF2-40B4-BE49-F238E27FC236}">
                <a16:creationId xmlns:a16="http://schemas.microsoft.com/office/drawing/2014/main" id="{62CAAE7C-994A-1742-8B44-88BDF1B7BE05}"/>
              </a:ext>
            </a:extLst>
          </p:cNvPr>
          <p:cNvPicPr>
            <a:picLocks noChangeAspect="1"/>
          </p:cNvPicPr>
          <p:nvPr/>
        </p:nvPicPr>
        <p:blipFill>
          <a:blip r:embed="rId3"/>
          <a:stretch>
            <a:fillRect/>
          </a:stretch>
        </p:blipFill>
        <p:spPr>
          <a:xfrm>
            <a:off x="4981122" y="3429000"/>
            <a:ext cx="3492500" cy="2336800"/>
          </a:xfrm>
          <a:prstGeom prst="rect">
            <a:avLst/>
          </a:prstGeom>
        </p:spPr>
      </p:pic>
      <p:sp>
        <p:nvSpPr>
          <p:cNvPr id="7" name="Rectangle 6">
            <a:extLst>
              <a:ext uri="{FF2B5EF4-FFF2-40B4-BE49-F238E27FC236}">
                <a16:creationId xmlns:a16="http://schemas.microsoft.com/office/drawing/2014/main" id="{E8A3BED4-935A-7B48-8B68-BF16303098BE}"/>
              </a:ext>
            </a:extLst>
          </p:cNvPr>
          <p:cNvSpPr/>
          <p:nvPr/>
        </p:nvSpPr>
        <p:spPr>
          <a:xfrm>
            <a:off x="4441372" y="5765800"/>
            <a:ext cx="4572000" cy="830997"/>
          </a:xfrm>
          <a:prstGeom prst="rect">
            <a:avLst/>
          </a:prstGeom>
        </p:spPr>
        <p:txBody>
          <a:bodyPr>
            <a:spAutoFit/>
          </a:bodyPr>
          <a:lstStyle/>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Why do people give each other a Sign of Peace? </a:t>
            </a:r>
          </a:p>
        </p:txBody>
      </p:sp>
    </p:spTree>
    <p:extLst>
      <p:ext uri="{BB962C8B-B14F-4D97-AF65-F5344CB8AC3E}">
        <p14:creationId xmlns:p14="http://schemas.microsoft.com/office/powerpoint/2010/main" val="242800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C0788-60EA-1545-9FFF-A3938960F350}"/>
              </a:ext>
            </a:extLst>
          </p:cNvPr>
          <p:cNvSpPr/>
          <p:nvPr/>
        </p:nvSpPr>
        <p:spPr>
          <a:xfrm>
            <a:off x="424543" y="552697"/>
            <a:ext cx="8719457" cy="5816977"/>
          </a:xfrm>
          <a:prstGeom prst="rect">
            <a:avLst/>
          </a:prstGeom>
        </p:spPr>
        <p:txBody>
          <a:bodyPr wrap="square">
            <a:spAutoFit/>
          </a:bodyPr>
          <a:lstStyle/>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Are there any areas in the life of the school where you think it might be necessary to restore broken relationships?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What opportunities are there in the classroom for restoring relationships when misunderstanding or hurt arise?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is reconciliation truly celebrated?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Prayer and Reflection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I have chosen the way of faithfulness; </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I set your ordinances before me.</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I cling to your decrees,</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O Lord; let me not be put to shame.</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I run the way of your commandments, </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for you enlarge my understanding.</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Teach me, O Lord, the way of your statutes, </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and I will observe it to the end.</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Give me understanding that I may keep your law </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and observe it with my whole heart.</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Amen.</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(Psalm 119: 30-34)</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BFE105A-D75E-6F40-9921-B481E0F2B0C9}"/>
              </a:ext>
            </a:extLst>
          </p:cNvPr>
          <p:cNvSpPr txBox="1"/>
          <p:nvPr/>
        </p:nvSpPr>
        <p:spPr>
          <a:xfrm>
            <a:off x="195942" y="252671"/>
            <a:ext cx="3690257" cy="369332"/>
          </a:xfrm>
          <a:prstGeom prst="rect">
            <a:avLst/>
          </a:prstGeom>
          <a:solidFill>
            <a:schemeClr val="accent2">
              <a:lumMod val="40000"/>
              <a:lumOff val="6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3091061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4C2191-3DD3-F144-A6DD-F4F43156B219}"/>
              </a:ext>
            </a:extLst>
          </p:cNvPr>
          <p:cNvSpPr/>
          <p:nvPr/>
        </p:nvSpPr>
        <p:spPr>
          <a:xfrm>
            <a:off x="380839" y="452735"/>
            <a:ext cx="61289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Show your learning…</a:t>
            </a:r>
          </a:p>
        </p:txBody>
      </p:sp>
      <p:sp>
        <p:nvSpPr>
          <p:cNvPr id="6" name="Rectangle 5">
            <a:extLst>
              <a:ext uri="{FF2B5EF4-FFF2-40B4-BE49-F238E27FC236}">
                <a16:creationId xmlns:a16="http://schemas.microsoft.com/office/drawing/2014/main" id="{A34EE605-E776-6A46-B941-1D1418307640}"/>
              </a:ext>
            </a:extLst>
          </p:cNvPr>
          <p:cNvSpPr/>
          <p:nvPr/>
        </p:nvSpPr>
        <p:spPr>
          <a:xfrm>
            <a:off x="511467" y="1848535"/>
            <a:ext cx="8224319" cy="3231654"/>
          </a:xfrm>
          <a:prstGeom prst="rect">
            <a:avLst/>
          </a:prstGeom>
        </p:spPr>
        <p:txBody>
          <a:bodyPr wrap="square">
            <a:spAutoFit/>
          </a:bodyPr>
          <a:lstStyle/>
          <a:p>
            <a:r>
              <a:rPr lang="en-US" dirty="0">
                <a:hlinkClick r:id="rId2"/>
              </a:rPr>
              <a:t>https://www.youtube.com/watch?v=41FZZygGWdU</a:t>
            </a:r>
            <a:endParaRPr lang="en-US" dirty="0"/>
          </a:p>
          <a:p>
            <a:endParaRPr lang="en-US" dirty="0"/>
          </a:p>
          <a:p>
            <a:r>
              <a:rPr lang="en-US" sz="2800" dirty="0"/>
              <a:t>Sing the hymn ‘A new commandment’ (link above) and think about the words.</a:t>
            </a:r>
          </a:p>
          <a:p>
            <a:endParaRPr lang="en-US" sz="2800" dirty="0"/>
          </a:p>
          <a:p>
            <a:r>
              <a:rPr lang="en-US" sz="2800" dirty="0"/>
              <a:t>Create a poster or </a:t>
            </a:r>
            <a:r>
              <a:rPr lang="en-US" sz="2800" dirty="0" err="1"/>
              <a:t>mindmap</a:t>
            </a:r>
            <a:r>
              <a:rPr lang="en-US" sz="2800" dirty="0"/>
              <a:t> to show the meaning of the song – include ideas of peace, love and  reconciliation.  </a:t>
            </a:r>
          </a:p>
        </p:txBody>
      </p:sp>
    </p:spTree>
    <p:extLst>
      <p:ext uri="{BB962C8B-B14F-4D97-AF65-F5344CB8AC3E}">
        <p14:creationId xmlns:p14="http://schemas.microsoft.com/office/powerpoint/2010/main" val="196731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1F45B-94B9-D648-8C2F-DCF2A51E03BD}"/>
              </a:ext>
            </a:extLst>
          </p:cNvPr>
          <p:cNvSpPr/>
          <p:nvPr/>
        </p:nvSpPr>
        <p:spPr>
          <a:xfrm>
            <a:off x="195943" y="277586"/>
            <a:ext cx="8948057" cy="6032421"/>
          </a:xfrm>
          <a:prstGeom prst="rect">
            <a:avLst/>
          </a:prstGeom>
        </p:spPr>
        <p:txBody>
          <a:bodyPr wrap="square">
            <a:spAutoFit/>
          </a:bodyPr>
          <a:lstStyle/>
          <a:p>
            <a:pPr algn="ct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RESPOND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Remembering, celebrating and responding to how rules can help at home and in school and the reasons for rules in the Christian family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Remember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Start the session with a moment of quiet reflection. Light a candle and make the sign of the cross. Provide your child with the opportunity to engage with questions of meaning and purpose related to the experience of </a:t>
            </a:r>
            <a:r>
              <a:rPr lang="en-US" sz="1600" i="1" dirty="0">
                <a:latin typeface="Calibri" panose="020F0502020204030204" pitchFamily="34" charset="0"/>
                <a:ea typeface="Calibri" panose="020F0502020204030204" pitchFamily="34" charset="0"/>
                <a:cs typeface="Times New Roman" panose="02020603050405020304" pitchFamily="18" charset="0"/>
              </a:rPr>
              <a:t>Rules.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Ask your child if there is anything they wonder about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importance for themselves and for others of keeping rules. </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How rules are necessary in life.</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How it is sometimes hard to say sorry.</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How it is sometimes hard to forgive others. </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good feeling when people make up.</a:t>
            </a:r>
          </a:p>
          <a:p>
            <a:pPr>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Provide the opportunity</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for your child to remember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What Jesus told Peter about forgiving others.</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What Paul had to say to the Colossians about being saints.</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What a sin is, the difference between doing something accidentally and on purpose.</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importance and helpfulness of examining your conscience every day.</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A sorry prayer.</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Something of the Sacrament of Reconciliation.</a:t>
            </a:r>
          </a:p>
          <a:p>
            <a:pPr marL="342900" lvl="0" indent="-342900">
              <a:spcAft>
                <a:spcPts val="0"/>
              </a:spcAft>
              <a:buClr>
                <a:srgbClr val="E5D000"/>
              </a:buClr>
              <a:buSzPts val="1400"/>
              <a:buFont typeface="Wingdings" pitchFamily="2"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Sign of Peace.</a:t>
            </a:r>
          </a:p>
        </p:txBody>
      </p:sp>
    </p:spTree>
    <p:extLst>
      <p:ext uri="{BB962C8B-B14F-4D97-AF65-F5344CB8AC3E}">
        <p14:creationId xmlns:p14="http://schemas.microsoft.com/office/powerpoint/2010/main" val="2710660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524683-C774-5D4E-9F95-77B0A4DCAEB6}"/>
              </a:ext>
            </a:extLst>
          </p:cNvPr>
          <p:cNvSpPr/>
          <p:nvPr/>
        </p:nvSpPr>
        <p:spPr>
          <a:xfrm>
            <a:off x="293914" y="846965"/>
            <a:ext cx="8850086" cy="3785652"/>
          </a:xfrm>
          <a:prstGeom prst="rect">
            <a:avLst/>
          </a:prstGeom>
        </p:spPr>
        <p:txBody>
          <a:bodyPr wrap="square">
            <a:spAutoFit/>
          </a:bodyPr>
          <a:lstStyle/>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Rejoice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Sing the hymn ‘A new commandment’ again together.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Apply their learning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Which rule will I keep today?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Some suggested ideas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After a time of quiet reflection and prayer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Make a friendship card or bracelet for someone they don’t usually play with.</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Make a card or another symbol to put on their pillow to remind them when they go to bed to think about their day and how they have lived by the rule of love.  What they are glad or sorry about.</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Make an “I love you” card to give to your parents/carer.</a:t>
            </a:r>
          </a:p>
        </p:txBody>
      </p:sp>
    </p:spTree>
    <p:extLst>
      <p:ext uri="{BB962C8B-B14F-4D97-AF65-F5344CB8AC3E}">
        <p14:creationId xmlns:p14="http://schemas.microsoft.com/office/powerpoint/2010/main" val="259950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7A04D-D8DB-0B4B-B8B0-446D69D8A3A4}"/>
              </a:ext>
            </a:extLst>
          </p:cNvPr>
          <p:cNvSpPr/>
          <p:nvPr/>
        </p:nvSpPr>
        <p:spPr>
          <a:xfrm>
            <a:off x="506186" y="258902"/>
            <a:ext cx="8474528" cy="5232202"/>
          </a:xfrm>
          <a:prstGeom prst="rect">
            <a:avLst/>
          </a:prstGeom>
        </p:spPr>
        <p:txBody>
          <a:bodyPr wrap="square">
            <a:spAutoFit/>
          </a:bodyPr>
          <a:lstStyle/>
          <a:p>
            <a:pPr algn="ctr">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EXPLORE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How rules can help at home and in school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STANDARD INDICATOR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Some children will be able to </a:t>
            </a:r>
            <a:r>
              <a:rPr lang="en-US" b="1" dirty="0">
                <a:latin typeface="Calibri" panose="020F0502020204030204" pitchFamily="34" charset="0"/>
                <a:ea typeface="Calibri" panose="020F0502020204030204" pitchFamily="34" charset="0"/>
                <a:cs typeface="Times New Roman" panose="02020603050405020304" pitchFamily="18" charset="0"/>
              </a:rPr>
              <a:t>talk </a:t>
            </a:r>
            <a:r>
              <a:rPr lang="en-US" dirty="0">
                <a:latin typeface="Calibri" panose="020F0502020204030204" pitchFamily="34" charset="0"/>
                <a:ea typeface="Calibri" panose="020F0502020204030204" pitchFamily="34" charset="0"/>
                <a:cs typeface="Times New Roman" panose="02020603050405020304" pitchFamily="18" charset="0"/>
              </a:rPr>
              <a:t>about their own experience and feelings about rules in their life.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Some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children will be able to say what they </a:t>
            </a:r>
            <a:r>
              <a:rPr lang="en-US" b="1" dirty="0">
                <a:latin typeface="Calibri" panose="020F0502020204030204" pitchFamily="34" charset="0"/>
                <a:ea typeface="Calibri" panose="020F0502020204030204" pitchFamily="34" charset="0"/>
                <a:cs typeface="Times New Roman" panose="02020603050405020304" pitchFamily="18" charset="0"/>
              </a:rPr>
              <a:t>wonder</a:t>
            </a:r>
            <a:r>
              <a:rPr lang="en-US" dirty="0">
                <a:latin typeface="Calibri" panose="020F0502020204030204" pitchFamily="34" charset="0"/>
                <a:ea typeface="Calibri" panose="020F0502020204030204" pitchFamily="34" charset="0"/>
                <a:cs typeface="Times New Roman" panose="02020603050405020304" pitchFamily="18" charset="0"/>
              </a:rPr>
              <a:t> about the importance of keeping rules for themselves and for others.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Some children will be able to </a:t>
            </a:r>
            <a:r>
              <a:rPr lang="en-US" b="1" dirty="0">
                <a:latin typeface="Calibri" panose="020F0502020204030204" pitchFamily="34" charset="0"/>
                <a:ea typeface="Calibri" panose="020F0502020204030204" pitchFamily="34" charset="0"/>
                <a:cs typeface="Times New Roman" panose="02020603050405020304" pitchFamily="18" charset="0"/>
              </a:rPr>
              <a:t>ask and respond </a:t>
            </a:r>
            <a:r>
              <a:rPr lang="en-US" dirty="0">
                <a:latin typeface="Calibri" panose="020F0502020204030204" pitchFamily="34" charset="0"/>
                <a:ea typeface="Calibri" panose="020F0502020204030204" pitchFamily="34" charset="0"/>
                <a:cs typeface="Times New Roman" panose="02020603050405020304" pitchFamily="18" charset="0"/>
              </a:rPr>
              <a:t>to questions about their own and others’ experiences and feelings of the importance of rules.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KEY WORDS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3335">
              <a:spcAft>
                <a:spcPts val="0"/>
              </a:spcAft>
            </a:pP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rules, </a:t>
            </a:r>
            <a:r>
              <a:rPr lang="en-US" spc="-5" dirty="0">
                <a:solidFill>
                  <a:srgbClr val="231F20"/>
                </a:solidFill>
                <a:latin typeface="Calibri" panose="020F0502020204030204" pitchFamily="34" charset="0"/>
                <a:ea typeface="Calibri" panose="020F0502020204030204" pitchFamily="34" charset="0"/>
                <a:cs typeface="Calibri" panose="020F0502020204030204" pitchFamily="34" charset="0"/>
              </a:rPr>
              <a:t>c</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a</a:t>
            </a:r>
            <a:r>
              <a:rPr lang="en-US" spc="-10" dirty="0">
                <a:solidFill>
                  <a:srgbClr val="231F20"/>
                </a:solidFill>
                <a:latin typeface="Calibri" panose="020F0502020204030204" pitchFamily="34" charset="0"/>
                <a:ea typeface="Calibri" panose="020F0502020204030204" pitchFamily="34" charset="0"/>
                <a:cs typeface="Calibri" panose="020F0502020204030204" pitchFamily="34" charset="0"/>
              </a:rPr>
              <a:t>r</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e, s</a:t>
            </a:r>
            <a:r>
              <a:rPr lang="en-US" spc="-5" dirty="0">
                <a:solidFill>
                  <a:srgbClr val="231F20"/>
                </a:solidFill>
                <a:latin typeface="Calibri" panose="020F0502020204030204" pitchFamily="34" charset="0"/>
                <a:ea typeface="Calibri" panose="020F0502020204030204" pitchFamily="34" charset="0"/>
                <a:cs typeface="Calibri" panose="020F0502020204030204" pitchFamily="34" charset="0"/>
              </a:rPr>
              <a:t>a</a:t>
            </a:r>
            <a:r>
              <a:rPr lang="en-US" spc="-20" dirty="0">
                <a:solidFill>
                  <a:srgbClr val="231F20"/>
                </a:solidFill>
                <a:latin typeface="Calibri" panose="020F0502020204030204" pitchFamily="34" charset="0"/>
                <a:ea typeface="Calibri" panose="020F0502020204030204" pitchFamily="34" charset="0"/>
                <a:cs typeface="Calibri" panose="020F0502020204030204" pitchFamily="34" charset="0"/>
              </a:rPr>
              <a:t>f</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9734561-00EE-7F40-B330-C3CA736C64F6}"/>
              </a:ext>
            </a:extLst>
          </p:cNvPr>
          <p:cNvSpPr txBox="1"/>
          <p:nvPr/>
        </p:nvSpPr>
        <p:spPr>
          <a:xfrm>
            <a:off x="195943" y="252671"/>
            <a:ext cx="3118758" cy="369332"/>
          </a:xfrm>
          <a:prstGeom prst="rect">
            <a:avLst/>
          </a:prstGeom>
          <a:solidFill>
            <a:schemeClr val="accent2">
              <a:lumMod val="40000"/>
              <a:lumOff val="6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91914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460F08-02E8-864A-9494-45D2B674CDB6}"/>
              </a:ext>
            </a:extLst>
          </p:cNvPr>
          <p:cNvSpPr/>
          <p:nvPr/>
        </p:nvSpPr>
        <p:spPr>
          <a:xfrm>
            <a:off x="261257" y="429640"/>
            <a:ext cx="8735785" cy="327462"/>
          </a:xfrm>
          <a:prstGeom prst="rect">
            <a:avLst/>
          </a:prstGeom>
        </p:spPr>
        <p:txBody>
          <a:bodyPr wrap="square">
            <a:spAutoFit/>
          </a:bodyPr>
          <a:lstStyle/>
          <a:p>
            <a:pPr>
              <a:lnSpc>
                <a:spcPts val="1640"/>
              </a:lnSpc>
              <a:spcBef>
                <a:spcPts val="55"/>
              </a:spcBef>
              <a:spcAft>
                <a:spcPts val="0"/>
              </a:spcAft>
              <a:tabLst>
                <a:tab pos="2019300" algn="l"/>
              </a:tabLst>
            </a:pPr>
            <a:r>
              <a:rPr lang="en-US" sz="24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L</a:t>
            </a:r>
            <a:r>
              <a:rPr lang="en-US" sz="2400" b="1"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2400" b="1"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ARNING INTENTION:</a:t>
            </a:r>
            <a:r>
              <a:rPr lang="en-US" sz="2000" b="1" dirty="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231F20"/>
                </a:solidFill>
                <a:latin typeface="Calibri" panose="020F0502020204030204" pitchFamily="34" charset="0"/>
                <a:ea typeface="Calibri" panose="020F0502020204030204" pitchFamily="34" charset="0"/>
                <a:cs typeface="Calibri" panose="020F0502020204030204" pitchFamily="34" charset="0"/>
              </a:rPr>
              <a:t>How rules can help at home and in school.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BC3C67E-5100-BD4B-8180-D6B788E4B5EF}"/>
              </a:ext>
            </a:extLst>
          </p:cNvPr>
          <p:cNvSpPr/>
          <p:nvPr/>
        </p:nvSpPr>
        <p:spPr>
          <a:xfrm>
            <a:off x="261257" y="1069243"/>
            <a:ext cx="8690521" cy="1446550"/>
          </a:xfrm>
          <a:prstGeom prst="rect">
            <a:avLst/>
          </a:prstGeom>
          <a:noFill/>
        </p:spPr>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Can you think of rules that you have?</a:t>
            </a:r>
            <a:endParaRPr lang="en-US" sz="4400" b="0" cap="none" spc="0" dirty="0">
              <a:ln w="0"/>
              <a:solidFill>
                <a:schemeClr val="accent1"/>
              </a:solidFill>
              <a:effectLst>
                <a:outerShdw blurRad="38100" dist="25400" dir="5400000" algn="ctr" rotWithShape="0">
                  <a:srgbClr val="6E747A">
                    <a:alpha val="43000"/>
                  </a:srgbClr>
                </a:outerShdw>
              </a:effectLst>
            </a:endParaRPr>
          </a:p>
          <a:p>
            <a:pPr algn="ctr"/>
            <a:r>
              <a:rPr lang="en-US" sz="4400" b="0" cap="none" spc="0" dirty="0">
                <a:ln w="0"/>
                <a:solidFill>
                  <a:schemeClr val="accent1"/>
                </a:solidFill>
                <a:effectLst>
                  <a:outerShdw blurRad="38100" dist="25400" dir="5400000" algn="ctr" rotWithShape="0">
                    <a:srgbClr val="6E747A">
                      <a:alpha val="43000"/>
                    </a:srgbClr>
                  </a:outerShdw>
                </a:effectLst>
              </a:rPr>
              <a:t>Why do we need rules?</a:t>
            </a:r>
          </a:p>
        </p:txBody>
      </p:sp>
      <p:pic>
        <p:nvPicPr>
          <p:cNvPr id="4" name="Picture 3">
            <a:extLst>
              <a:ext uri="{FF2B5EF4-FFF2-40B4-BE49-F238E27FC236}">
                <a16:creationId xmlns:a16="http://schemas.microsoft.com/office/drawing/2014/main" id="{B1AB4B84-2CEC-0844-9316-5F9489E93546}"/>
              </a:ext>
            </a:extLst>
          </p:cNvPr>
          <p:cNvPicPr>
            <a:picLocks noChangeAspect="1"/>
          </p:cNvPicPr>
          <p:nvPr/>
        </p:nvPicPr>
        <p:blipFill>
          <a:blip r:embed="rId2"/>
          <a:stretch>
            <a:fillRect/>
          </a:stretch>
        </p:blipFill>
        <p:spPr>
          <a:xfrm>
            <a:off x="914400" y="2669681"/>
            <a:ext cx="2998107" cy="3880798"/>
          </a:xfrm>
          <a:prstGeom prst="rect">
            <a:avLst/>
          </a:prstGeom>
        </p:spPr>
      </p:pic>
      <p:pic>
        <p:nvPicPr>
          <p:cNvPr id="5" name="Picture 4">
            <a:extLst>
              <a:ext uri="{FF2B5EF4-FFF2-40B4-BE49-F238E27FC236}">
                <a16:creationId xmlns:a16="http://schemas.microsoft.com/office/drawing/2014/main" id="{B98DD3FB-0F40-A24F-8054-610C91A02899}"/>
              </a:ext>
            </a:extLst>
          </p:cNvPr>
          <p:cNvPicPr>
            <a:picLocks noChangeAspect="1"/>
          </p:cNvPicPr>
          <p:nvPr/>
        </p:nvPicPr>
        <p:blipFill>
          <a:blip r:embed="rId3"/>
          <a:stretch>
            <a:fillRect/>
          </a:stretch>
        </p:blipFill>
        <p:spPr>
          <a:xfrm>
            <a:off x="4425048" y="3524230"/>
            <a:ext cx="3746500" cy="2171700"/>
          </a:xfrm>
          <a:prstGeom prst="rect">
            <a:avLst/>
          </a:prstGeom>
        </p:spPr>
      </p:pic>
    </p:spTree>
    <p:extLst>
      <p:ext uri="{BB962C8B-B14F-4D97-AF65-F5344CB8AC3E}">
        <p14:creationId xmlns:p14="http://schemas.microsoft.com/office/powerpoint/2010/main" val="319408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2E8F9-3AF8-A640-86C0-C0416389807B}"/>
              </a:ext>
            </a:extLst>
          </p:cNvPr>
          <p:cNvPicPr>
            <a:picLocks noChangeAspect="1"/>
          </p:cNvPicPr>
          <p:nvPr/>
        </p:nvPicPr>
        <p:blipFill>
          <a:blip r:embed="rId2"/>
          <a:stretch>
            <a:fillRect/>
          </a:stretch>
        </p:blipFill>
        <p:spPr>
          <a:xfrm>
            <a:off x="129526" y="571500"/>
            <a:ext cx="8810367" cy="6025243"/>
          </a:xfrm>
          <a:prstGeom prst="rect">
            <a:avLst/>
          </a:prstGeom>
        </p:spPr>
      </p:pic>
      <p:sp>
        <p:nvSpPr>
          <p:cNvPr id="3" name="TextBox 2">
            <a:extLst>
              <a:ext uri="{FF2B5EF4-FFF2-40B4-BE49-F238E27FC236}">
                <a16:creationId xmlns:a16="http://schemas.microsoft.com/office/drawing/2014/main" id="{35CE57FA-0C50-8547-B08F-59F302FD6092}"/>
              </a:ext>
            </a:extLst>
          </p:cNvPr>
          <p:cNvSpPr txBox="1"/>
          <p:nvPr/>
        </p:nvSpPr>
        <p:spPr>
          <a:xfrm>
            <a:off x="375557" y="163286"/>
            <a:ext cx="4637314" cy="523220"/>
          </a:xfrm>
          <a:prstGeom prst="rect">
            <a:avLst/>
          </a:prstGeom>
          <a:noFill/>
        </p:spPr>
        <p:txBody>
          <a:bodyPr wrap="square" rtlCol="0">
            <a:spAutoFit/>
          </a:bodyPr>
          <a:lstStyle/>
          <a:p>
            <a:r>
              <a:rPr lang="en-US" sz="2800" dirty="0"/>
              <a:t>Let’s read the story….</a:t>
            </a:r>
          </a:p>
        </p:txBody>
      </p:sp>
    </p:spTree>
    <p:extLst>
      <p:ext uri="{BB962C8B-B14F-4D97-AF65-F5344CB8AC3E}">
        <p14:creationId xmlns:p14="http://schemas.microsoft.com/office/powerpoint/2010/main" val="309875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DAE24-D163-B54B-B6DA-A5D0A5DB7D7F}"/>
              </a:ext>
            </a:extLst>
          </p:cNvPr>
          <p:cNvPicPr>
            <a:picLocks noChangeAspect="1"/>
          </p:cNvPicPr>
          <p:nvPr/>
        </p:nvPicPr>
        <p:blipFill>
          <a:blip r:embed="rId2"/>
          <a:stretch>
            <a:fillRect/>
          </a:stretch>
        </p:blipFill>
        <p:spPr>
          <a:xfrm>
            <a:off x="163285" y="160515"/>
            <a:ext cx="8768443" cy="6169871"/>
          </a:xfrm>
          <a:prstGeom prst="rect">
            <a:avLst/>
          </a:prstGeom>
        </p:spPr>
      </p:pic>
    </p:spTree>
    <p:extLst>
      <p:ext uri="{BB962C8B-B14F-4D97-AF65-F5344CB8AC3E}">
        <p14:creationId xmlns:p14="http://schemas.microsoft.com/office/powerpoint/2010/main" val="258023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BC08BC-CE21-3349-A8AA-A8057D65F174}"/>
              </a:ext>
            </a:extLst>
          </p:cNvPr>
          <p:cNvSpPr/>
          <p:nvPr/>
        </p:nvSpPr>
        <p:spPr>
          <a:xfrm>
            <a:off x="653143" y="685914"/>
            <a:ext cx="8049986" cy="3170099"/>
          </a:xfrm>
          <a:prstGeom prst="rect">
            <a:avLst/>
          </a:prstGeom>
        </p:spPr>
        <p:txBody>
          <a:bodyPr wrap="square">
            <a:spAutoFit/>
          </a:bodyPr>
          <a:lstStyle/>
          <a:p>
            <a:pPr>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new rules did Faye learn? </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Why were they important?</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do you think of David? </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made Faye happy?</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would have happened if Faye had not followed the rules when she played with the others?</a:t>
            </a:r>
          </a:p>
        </p:txBody>
      </p:sp>
    </p:spTree>
    <p:extLst>
      <p:ext uri="{BB962C8B-B14F-4D97-AF65-F5344CB8AC3E}">
        <p14:creationId xmlns:p14="http://schemas.microsoft.com/office/powerpoint/2010/main" val="12921268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1420</TotalTime>
  <Words>3003</Words>
  <Application>Microsoft Office PowerPoint</Application>
  <PresentationFormat>On-screen Show (4:3)</PresentationFormat>
  <Paragraphs>261</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Century Gothic</vt:lpstr>
      <vt:lpstr>Helvetica</vt:lpstr>
      <vt:lpstr>Times New Roman</vt:lpstr>
      <vt:lpstr>Wingdings</vt:lpstr>
      <vt:lpstr>Wingdings 3</vt:lpstr>
      <vt:lpstr>Office Theme</vt:lpstr>
      <vt:lpstr>Year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dc:title>
  <dc:creator>Emma Sharp</dc:creator>
  <cp:lastModifiedBy>helen brennan</cp:lastModifiedBy>
  <cp:revision>39</cp:revision>
  <dcterms:created xsi:type="dcterms:W3CDTF">2020-05-19T11:33:51Z</dcterms:created>
  <dcterms:modified xsi:type="dcterms:W3CDTF">2020-05-21T17:54:41Z</dcterms:modified>
</cp:coreProperties>
</file>