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AA03B-0F41-425F-831B-97BB9E85B7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C59CA7-2CAE-41E7-8813-EFBE15C318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E2DD44-6504-4849-AE74-200E2B255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1069-6CF6-4BC2-B7B9-2236BB36E0B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34622F-2343-46E1-BDB1-1C58A9A6D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E0FD3-F952-4984-91E3-3B87B1C4C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4771A-9EB6-4E05-8B4A-A7A0406505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483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573A1-D261-4F84-A1C8-9392BAE18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EF9668-8FEB-46B4-9E70-5DBF376914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ED7320-FCCC-48C0-A05A-247815FD0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1069-6CF6-4BC2-B7B9-2236BB36E0B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9ED8E-DA1C-4B41-A2AB-1B043BAF7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262720-9D8A-4F51-A51C-97ADF5F04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4771A-9EB6-4E05-8B4A-A7A0406505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290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83361F-BF9D-49C5-B31E-6A051F07C7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6DCF50-56E8-46AF-A9C7-C251BC1779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066B1A-A035-4F98-BF4C-7112A7264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1069-6CF6-4BC2-B7B9-2236BB36E0B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F310D-AECE-41C9-BCE0-C1CFA0C97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C7989-4947-4873-8055-3B3D73E00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4771A-9EB6-4E05-8B4A-A7A0406505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64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9D77B-CEEF-42B7-909E-17B0F6266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B5028-7BF4-4F3F-988A-A12295946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3019B6-3419-425A-94AC-CFC722C22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1069-6CF6-4BC2-B7B9-2236BB36E0B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ED969-0F53-44DB-B119-4AF04D709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11507-5670-4905-A6C9-166CCA72D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4771A-9EB6-4E05-8B4A-A7A0406505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419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0E162-7FC4-4C39-9246-468AA9E8A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FB401-4286-4870-B7C6-A6647784E0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38067-1EE2-47F8-A1A7-75F1160AE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1069-6CF6-4BC2-B7B9-2236BB36E0B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4C7A9-6419-47A2-B50A-EF8144B2C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88CE6-1FB6-454C-BF21-44CBEAC6B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4771A-9EB6-4E05-8B4A-A7A0406505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031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8DBF3-1B3E-47EE-A361-D8974AD32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2DCFA-59C9-4D42-B467-49040BD45C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174A64-CC52-4244-8E37-4AF27142C8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F621EF-99DC-4162-9460-5884B8FA9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1069-6CF6-4BC2-B7B9-2236BB36E0B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63C70C-50A6-4DD5-B127-135B8F6C7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8DA4F0-AAE3-47D1-B771-888918E87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4771A-9EB6-4E05-8B4A-A7A0406505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17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FD896-C9A8-41B9-A658-FB37F41A3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FD2517-CDB0-4218-9324-19EF7E6EE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615099-EE4E-4D90-BAE0-F4B4F8DB0F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2AFCFB-E003-40E2-95F0-2315261FBD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5E23EE-15A6-4D2C-9FDB-08E707E203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0CFD72-2B17-48D4-902F-28AC29B93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1069-6CF6-4BC2-B7B9-2236BB36E0B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F989E5-678C-440F-9EA7-B69CBBEE2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BA6653-595C-41BE-8A7D-A0EE5C928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4771A-9EB6-4E05-8B4A-A7A0406505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642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D72B2-F5C6-43ED-95E4-6F3CD4B0F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7DB99E-F258-40C0-A52D-03836BAAF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1069-6CF6-4BC2-B7B9-2236BB36E0B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A024E1-2C53-4DEA-B1E6-B3E2858B3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80708D-28C9-421B-9EEF-26DBACD5D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4771A-9EB6-4E05-8B4A-A7A0406505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488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256291-7453-476A-8828-14C291B4F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1069-6CF6-4BC2-B7B9-2236BB36E0B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9D9FC8-8F3C-429F-8DF2-EE7E13592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50C90E-212F-438D-A2A1-3BFCBCB90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4771A-9EB6-4E05-8B4A-A7A0406505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609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4B192-E03D-4F19-9FA1-34A0C186F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FA734-1139-422D-9A79-09FA0F2F5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8705B0-78ED-4567-A349-0FAC310117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C4CD1D-AFDD-4A34-BC32-730A5DEFA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1069-6CF6-4BC2-B7B9-2236BB36E0B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D34583-6F63-43F7-97AE-B46C2AE41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D4556B-1C68-4FF3-972A-BD7E3488A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4771A-9EB6-4E05-8B4A-A7A0406505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077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202ED-70AA-4FE1-A6A8-4C30CD5C5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48B718-2A41-4706-A7C3-30F2D84A20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CE3BDF-ABFE-4440-B04F-4B70F52A0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F705C2-188D-43DD-BD2F-B80AB2EF8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1069-6CF6-4BC2-B7B9-2236BB36E0B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0717D-CF9D-4E12-B066-626456526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F0036A-2DAD-4040-A385-3D026522E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4771A-9EB6-4E05-8B4A-A7A0406505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250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9D2D47-8DF3-4C4A-8891-BC366281F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7FE818-1939-4D80-9EE4-A4F7FCDE0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9FE9C-CE59-4034-8F58-1F5AD546C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B1069-6CF6-4BC2-B7B9-2236BB36E0B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3B6048-4620-42A2-BA43-557FAC0EA4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E5926-86AC-4EBB-89AA-9368DD0822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4771A-9EB6-4E05-8B4A-A7A0406505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688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2CC9-BE8B-4EB1-876D-95F81729E1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59049E-0069-41D8-8C3F-3490338A9F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274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4">
            <a:extLst>
              <a:ext uri="{FF2B5EF4-FFF2-40B4-BE49-F238E27FC236}">
                <a16:creationId xmlns:a16="http://schemas.microsoft.com/office/drawing/2014/main" id="{6CCA6D71-4209-498D-B000-DFC812CA7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926" y="1412876"/>
            <a:ext cx="43910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00B0F0"/>
                </a:solidFill>
                <a:latin typeface="Londrina Solid" pitchFamily="50" charset="0"/>
                <a:ea typeface="Franchise"/>
                <a:cs typeface="Franchise"/>
              </a:rPr>
              <a:t>Learning Objectives</a:t>
            </a:r>
          </a:p>
        </p:txBody>
      </p:sp>
      <p:sp>
        <p:nvSpPr>
          <p:cNvPr id="4099" name="TextBox 4">
            <a:extLst>
              <a:ext uri="{FF2B5EF4-FFF2-40B4-BE49-F238E27FC236}">
                <a16:creationId xmlns:a16="http://schemas.microsoft.com/office/drawing/2014/main" id="{A426164A-0383-4579-AE40-A99A1F566E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2671763"/>
            <a:ext cx="7416800" cy="515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GB" altLang="en-US" sz="2000" b="1" dirty="0">
                <a:solidFill>
                  <a:srgbClr val="FF0000"/>
                </a:solidFill>
                <a:latin typeface="Sassoon Infant Rg" pitchFamily="50" charset="0"/>
                <a:ea typeface="Franchise"/>
                <a:cs typeface="Franchise"/>
              </a:rPr>
              <a:t>Be able to calculate unknown angles around a 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44F5CFD7-F5A2-4AE3-9F1C-D52EB82C14DF}"/>
              </a:ext>
            </a:extLst>
          </p:cNvPr>
          <p:cNvSpPr/>
          <p:nvPr/>
        </p:nvSpPr>
        <p:spPr>
          <a:xfrm>
            <a:off x="4140201" y="2168526"/>
            <a:ext cx="3960813" cy="3960813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8435" name="TextBox 4">
            <a:extLst>
              <a:ext uri="{FF2B5EF4-FFF2-40B4-BE49-F238E27FC236}">
                <a16:creationId xmlns:a16="http://schemas.microsoft.com/office/drawing/2014/main" id="{7A873850-318D-40E8-B0BD-9F1A2C14E8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7926" y="579439"/>
            <a:ext cx="23590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ED1C24"/>
                </a:solidFill>
                <a:latin typeface="Londrina Solid" pitchFamily="50" charset="0"/>
                <a:ea typeface="Franchise"/>
                <a:cs typeface="Franchise"/>
              </a:rPr>
              <a:t>A Full Turn</a:t>
            </a:r>
          </a:p>
        </p:txBody>
      </p:sp>
      <p:sp>
        <p:nvSpPr>
          <p:cNvPr id="18436" name="Rectangle 1">
            <a:extLst>
              <a:ext uri="{FF2B5EF4-FFF2-40B4-BE49-F238E27FC236}">
                <a16:creationId xmlns:a16="http://schemas.microsoft.com/office/drawing/2014/main" id="{1E0E714F-9296-471A-9CCA-9614B4C89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1664" y="1287464"/>
            <a:ext cx="84978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GB" altLang="en-US" sz="2000">
                <a:solidFill>
                  <a:srgbClr val="000000"/>
                </a:solidFill>
                <a:latin typeface="Sassoon Infant Md" pitchFamily="50" charset="0"/>
              </a:rPr>
              <a:t> A full turn is when a line turns around in a complete circle. </a:t>
            </a:r>
          </a:p>
          <a:p>
            <a:pPr algn="ctr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GB" altLang="en-US" sz="2000">
                <a:solidFill>
                  <a:srgbClr val="000000"/>
                </a:solidFill>
                <a:latin typeface="Sassoon Infant Md" pitchFamily="50" charset="0"/>
              </a:rPr>
              <a:t> It measures 360°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A6ECA16-9E08-4DA3-81EB-0C5BBAF2D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7839" y="2781300"/>
            <a:ext cx="12842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rgbClr val="FF0000"/>
                </a:solidFill>
                <a:latin typeface="Sassoon Infant Rg" pitchFamily="50" charset="0"/>
                <a:ea typeface="Franchise"/>
                <a:cs typeface="Franchise"/>
              </a:rPr>
              <a:t>360˚</a:t>
            </a:r>
          </a:p>
        </p:txBody>
      </p:sp>
      <p:sp>
        <p:nvSpPr>
          <p:cNvPr id="14" name="Circular Arrow 13">
            <a:extLst>
              <a:ext uri="{FF2B5EF4-FFF2-40B4-BE49-F238E27FC236}">
                <a16:creationId xmlns:a16="http://schemas.microsoft.com/office/drawing/2014/main" id="{CEA577C4-A393-48CA-A8D4-229C1F739B8A}"/>
              </a:ext>
            </a:extLst>
          </p:cNvPr>
          <p:cNvSpPr/>
          <p:nvPr/>
        </p:nvSpPr>
        <p:spPr>
          <a:xfrm rot="2125049">
            <a:off x="4386264" y="2476500"/>
            <a:ext cx="3629025" cy="3460750"/>
          </a:xfrm>
          <a:custGeom>
            <a:avLst/>
            <a:gdLst>
              <a:gd name="connsiteX0" fmla="*/ 3563715 w 4072409"/>
              <a:gd name="connsiteY0" fmla="*/ 2849626 h 4072409"/>
              <a:gd name="connsiteX1" fmla="*/ 1473521 w 4072409"/>
              <a:gd name="connsiteY1" fmla="*/ 3672765 h 4072409"/>
              <a:gd name="connsiteX2" fmla="*/ 331446 w 4072409"/>
              <a:gd name="connsiteY2" fmla="*/ 1738305 h 4072409"/>
              <a:gd name="connsiteX3" fmla="*/ 2061882 w 4072409"/>
              <a:gd name="connsiteY3" fmla="*/ 305802 h 4072409"/>
              <a:gd name="connsiteX4" fmla="*/ 3749052 w 4072409"/>
              <a:gd name="connsiteY4" fmla="*/ 1789017 h 4072409"/>
              <a:gd name="connsiteX5" fmla="*/ 4050879 w 4072409"/>
              <a:gd name="connsiteY5" fmla="*/ 1816941 h 4072409"/>
              <a:gd name="connsiteX6" fmla="*/ 3676287 w 4072409"/>
              <a:gd name="connsiteY6" fmla="*/ 2187927 h 4072409"/>
              <a:gd name="connsiteX7" fmla="*/ 3275950 w 4072409"/>
              <a:gd name="connsiteY7" fmla="*/ 1745253 h 4072409"/>
              <a:gd name="connsiteX8" fmla="*/ 3577499 w 4072409"/>
              <a:gd name="connsiteY8" fmla="*/ 1773149 h 4072409"/>
              <a:gd name="connsiteX9" fmla="*/ 2029243 w 4072409"/>
              <a:gd name="connsiteY9" fmla="*/ 472639 h 4072409"/>
              <a:gd name="connsiteX10" fmla="*/ 492630 w 4072409"/>
              <a:gd name="connsiteY10" fmla="*/ 1786885 h 4072409"/>
              <a:gd name="connsiteX11" fmla="*/ 1537342 w 4072409"/>
              <a:gd name="connsiteY11" fmla="*/ 3518069 h 4072409"/>
              <a:gd name="connsiteX12" fmla="*/ 3416305 w 4072409"/>
              <a:gd name="connsiteY12" fmla="*/ 2771128 h 4072409"/>
              <a:gd name="connsiteX13" fmla="*/ 3563715 w 4072409"/>
              <a:gd name="connsiteY13" fmla="*/ 2849626 h 4072409"/>
              <a:gd name="connsiteX0" fmla="*/ 3258274 w 3629683"/>
              <a:gd name="connsiteY0" fmla="*/ 2544018 h 3461432"/>
              <a:gd name="connsiteX1" fmla="*/ 1168080 w 3629683"/>
              <a:gd name="connsiteY1" fmla="*/ 3367157 h 3461432"/>
              <a:gd name="connsiteX2" fmla="*/ 26005 w 3629683"/>
              <a:gd name="connsiteY2" fmla="*/ 1432697 h 3461432"/>
              <a:gd name="connsiteX3" fmla="*/ 1756441 w 3629683"/>
              <a:gd name="connsiteY3" fmla="*/ 194 h 3461432"/>
              <a:gd name="connsiteX4" fmla="*/ 3443611 w 3629683"/>
              <a:gd name="connsiteY4" fmla="*/ 1483409 h 3461432"/>
              <a:gd name="connsiteX5" fmla="*/ 3629683 w 3629683"/>
              <a:gd name="connsiteY5" fmla="*/ 1504777 h 3461432"/>
              <a:gd name="connsiteX6" fmla="*/ 3370846 w 3629683"/>
              <a:gd name="connsiteY6" fmla="*/ 1882319 h 3461432"/>
              <a:gd name="connsiteX7" fmla="*/ 2970509 w 3629683"/>
              <a:gd name="connsiteY7" fmla="*/ 1439645 h 3461432"/>
              <a:gd name="connsiteX8" fmla="*/ 3272058 w 3629683"/>
              <a:gd name="connsiteY8" fmla="*/ 1467541 h 3461432"/>
              <a:gd name="connsiteX9" fmla="*/ 1723802 w 3629683"/>
              <a:gd name="connsiteY9" fmla="*/ 167031 h 3461432"/>
              <a:gd name="connsiteX10" fmla="*/ 187189 w 3629683"/>
              <a:gd name="connsiteY10" fmla="*/ 1481277 h 3461432"/>
              <a:gd name="connsiteX11" fmla="*/ 1231901 w 3629683"/>
              <a:gd name="connsiteY11" fmla="*/ 3212461 h 3461432"/>
              <a:gd name="connsiteX12" fmla="*/ 3110864 w 3629683"/>
              <a:gd name="connsiteY12" fmla="*/ 2465520 h 3461432"/>
              <a:gd name="connsiteX13" fmla="*/ 3258274 w 3629683"/>
              <a:gd name="connsiteY13" fmla="*/ 2544018 h 3461432"/>
              <a:gd name="connsiteX0" fmla="*/ 3258274 w 3629683"/>
              <a:gd name="connsiteY0" fmla="*/ 2544018 h 3461432"/>
              <a:gd name="connsiteX1" fmla="*/ 1168080 w 3629683"/>
              <a:gd name="connsiteY1" fmla="*/ 3367157 h 3461432"/>
              <a:gd name="connsiteX2" fmla="*/ 26005 w 3629683"/>
              <a:gd name="connsiteY2" fmla="*/ 1432697 h 3461432"/>
              <a:gd name="connsiteX3" fmla="*/ 1756441 w 3629683"/>
              <a:gd name="connsiteY3" fmla="*/ 194 h 3461432"/>
              <a:gd name="connsiteX4" fmla="*/ 3443611 w 3629683"/>
              <a:gd name="connsiteY4" fmla="*/ 1483409 h 3461432"/>
              <a:gd name="connsiteX5" fmla="*/ 3629683 w 3629683"/>
              <a:gd name="connsiteY5" fmla="*/ 1504777 h 3461432"/>
              <a:gd name="connsiteX6" fmla="*/ 3370846 w 3629683"/>
              <a:gd name="connsiteY6" fmla="*/ 1882319 h 3461432"/>
              <a:gd name="connsiteX7" fmla="*/ 3094626 w 3629683"/>
              <a:gd name="connsiteY7" fmla="*/ 1473584 h 3461432"/>
              <a:gd name="connsiteX8" fmla="*/ 3272058 w 3629683"/>
              <a:gd name="connsiteY8" fmla="*/ 1467541 h 3461432"/>
              <a:gd name="connsiteX9" fmla="*/ 1723802 w 3629683"/>
              <a:gd name="connsiteY9" fmla="*/ 167031 h 3461432"/>
              <a:gd name="connsiteX10" fmla="*/ 187189 w 3629683"/>
              <a:gd name="connsiteY10" fmla="*/ 1481277 h 3461432"/>
              <a:gd name="connsiteX11" fmla="*/ 1231901 w 3629683"/>
              <a:gd name="connsiteY11" fmla="*/ 3212461 h 3461432"/>
              <a:gd name="connsiteX12" fmla="*/ 3110864 w 3629683"/>
              <a:gd name="connsiteY12" fmla="*/ 2465520 h 3461432"/>
              <a:gd name="connsiteX13" fmla="*/ 3258274 w 3629683"/>
              <a:gd name="connsiteY13" fmla="*/ 2544018 h 3461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629683" h="3461432">
                <a:moveTo>
                  <a:pt x="3258274" y="2544018"/>
                </a:moveTo>
                <a:cubicBezTo>
                  <a:pt x="2858491" y="3294764"/>
                  <a:pt x="1972422" y="3643707"/>
                  <a:pt x="1168080" y="3367157"/>
                </a:cubicBezTo>
                <a:cubicBezTo>
                  <a:pt x="363737" y="3090608"/>
                  <a:pt x="-120407" y="2270558"/>
                  <a:pt x="26005" y="1432697"/>
                </a:cubicBezTo>
                <a:cubicBezTo>
                  <a:pt x="172417" y="594837"/>
                  <a:pt x="905978" y="-12425"/>
                  <a:pt x="1756441" y="194"/>
                </a:cubicBezTo>
                <a:cubicBezTo>
                  <a:pt x="2606904" y="12814"/>
                  <a:pt x="3322124" y="641574"/>
                  <a:pt x="3443611" y="1483409"/>
                </a:cubicBezTo>
                <a:lnTo>
                  <a:pt x="3629683" y="1504777"/>
                </a:lnTo>
                <a:lnTo>
                  <a:pt x="3370846" y="1882319"/>
                </a:lnTo>
                <a:lnTo>
                  <a:pt x="3094626" y="1473584"/>
                </a:lnTo>
                <a:lnTo>
                  <a:pt x="3272058" y="1467541"/>
                </a:lnTo>
                <a:cubicBezTo>
                  <a:pt x="3143410" y="713771"/>
                  <a:pt x="2488464" y="163627"/>
                  <a:pt x="1723802" y="167031"/>
                </a:cubicBezTo>
                <a:cubicBezTo>
                  <a:pt x="959140" y="170436"/>
                  <a:pt x="309119" y="726391"/>
                  <a:pt x="187189" y="1481277"/>
                </a:cubicBezTo>
                <a:cubicBezTo>
                  <a:pt x="65259" y="2236163"/>
                  <a:pt x="507195" y="2968492"/>
                  <a:pt x="1231901" y="3212461"/>
                </a:cubicBezTo>
                <a:cubicBezTo>
                  <a:pt x="1956607" y="3456430"/>
                  <a:pt x="2751450" y="3140458"/>
                  <a:pt x="3110864" y="2465520"/>
                </a:cubicBezTo>
                <a:lnTo>
                  <a:pt x="3258274" y="2544018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black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D661A23-42EB-4AF2-A3A1-BB3A817378FD}"/>
              </a:ext>
            </a:extLst>
          </p:cNvPr>
          <p:cNvGrpSpPr>
            <a:grpSpLocks/>
          </p:cNvGrpSpPr>
          <p:nvPr/>
        </p:nvGrpSpPr>
        <p:grpSpPr bwMode="auto">
          <a:xfrm>
            <a:off x="4133851" y="2168526"/>
            <a:ext cx="3973513" cy="3960813"/>
            <a:chOff x="4591101" y="1967333"/>
            <a:chExt cx="3973509" cy="396044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1CF31F0-9D75-4D16-A3BE-7C0FA9CDF487}"/>
                </a:ext>
              </a:extLst>
            </p:cNvPr>
            <p:cNvSpPr/>
            <p:nvPr/>
          </p:nvSpPr>
          <p:spPr>
            <a:xfrm>
              <a:off x="4603801" y="1967333"/>
              <a:ext cx="3960809" cy="3960440"/>
            </a:xfrm>
            <a:prstGeom prst="ellipse">
              <a:avLst/>
            </a:prstGeom>
            <a:noFill/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grpSp>
          <p:nvGrpSpPr>
            <p:cNvPr id="18441" name="Group 11">
              <a:extLst>
                <a:ext uri="{FF2B5EF4-FFF2-40B4-BE49-F238E27FC236}">
                  <a16:creationId xmlns:a16="http://schemas.microsoft.com/office/drawing/2014/main" id="{FE22809D-AE33-4F71-AFA8-B60DEA2408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91101" y="3991205"/>
              <a:ext cx="3816346" cy="0"/>
              <a:chOff x="2627785" y="3868194"/>
              <a:chExt cx="3816346" cy="0"/>
            </a:xfrm>
          </p:grpSpPr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636B1CBE-ECF5-41B9-B604-FF87C9D7A307}"/>
                  </a:ext>
                </a:extLst>
              </p:cNvPr>
              <p:cNvCxnSpPr/>
              <p:nvPr/>
            </p:nvCxnSpPr>
            <p:spPr>
              <a:xfrm>
                <a:off x="4643908" y="3868194"/>
                <a:ext cx="1800223" cy="0"/>
              </a:xfrm>
              <a:prstGeom prst="line">
                <a:avLst/>
              </a:prstGeom>
              <a:ln w="5715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" name="Straight Connector 3">
                <a:extLst>
                  <a:ext uri="{FF2B5EF4-FFF2-40B4-BE49-F238E27FC236}">
                    <a16:creationId xmlns:a16="http://schemas.microsoft.com/office/drawing/2014/main" id="{62DA5271-0EB8-4B02-ABA1-BB1F53167E8B}"/>
                  </a:ext>
                </a:extLst>
              </p:cNvPr>
              <p:cNvCxnSpPr/>
              <p:nvPr/>
            </p:nvCxnSpPr>
            <p:spPr>
              <a:xfrm flipV="1">
                <a:off x="2627785" y="3868194"/>
                <a:ext cx="2030411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4">
            <a:extLst>
              <a:ext uri="{FF2B5EF4-FFF2-40B4-BE49-F238E27FC236}">
                <a16:creationId xmlns:a16="http://schemas.microsoft.com/office/drawing/2014/main" id="{2D095FF0-3CDE-4355-93CC-5757FEA15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708026"/>
            <a:ext cx="81359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rgbClr val="000000"/>
                </a:solidFill>
                <a:latin typeface="Sassoon Infant Md" pitchFamily="50" charset="0"/>
                <a:ea typeface="Franchise"/>
                <a:cs typeface="Franchise"/>
              </a:rPr>
              <a:t>A snowboarder attempts a 360</a:t>
            </a:r>
            <a:r>
              <a:rPr lang="en-GB" altLang="en-US" sz="2400" b="1">
                <a:solidFill>
                  <a:srgbClr val="000000"/>
                </a:solidFill>
                <a:latin typeface="Sassoon Infant Rg" pitchFamily="50" charset="0"/>
                <a:ea typeface="Franchise"/>
                <a:cs typeface="Franchise"/>
              </a:rPr>
              <a:t>˚</a:t>
            </a:r>
            <a:r>
              <a:rPr lang="en-GB" altLang="en-US" sz="2400" b="1">
                <a:solidFill>
                  <a:srgbClr val="000000"/>
                </a:solidFill>
                <a:latin typeface="Sassoon Infant Md" pitchFamily="50" charset="0"/>
                <a:ea typeface="Franchise"/>
                <a:cs typeface="Franchise"/>
              </a:rPr>
              <a:t> spin but doesn’t quite make it. How many degrees has he missed the turn by?</a:t>
            </a:r>
          </a:p>
        </p:txBody>
      </p:sp>
      <p:sp>
        <p:nvSpPr>
          <p:cNvPr id="20484" name="Rectangle 9">
            <a:extLst>
              <a:ext uri="{FF2B5EF4-FFF2-40B4-BE49-F238E27FC236}">
                <a16:creationId xmlns:a16="http://schemas.microsoft.com/office/drawing/2014/main" id="{78E642F3-9F36-42C6-899E-B39805E162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9438" y="4416426"/>
            <a:ext cx="15367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5400" b="1">
                <a:solidFill>
                  <a:srgbClr val="000000"/>
                </a:solidFill>
                <a:latin typeface="Sassoon Infant Rg" pitchFamily="50" charset="0"/>
                <a:ea typeface="Franchise"/>
                <a:cs typeface="Franchise"/>
              </a:rPr>
              <a:t>300˚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452984F-E8B7-4BF4-BBCC-B834DCCD5C04}"/>
              </a:ext>
            </a:extLst>
          </p:cNvPr>
          <p:cNvCxnSpPr/>
          <p:nvPr/>
        </p:nvCxnSpPr>
        <p:spPr>
          <a:xfrm>
            <a:off x="4333876" y="3071813"/>
            <a:ext cx="1865313" cy="108585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5591CB0-90AD-49BE-9D97-4060499840E4}"/>
              </a:ext>
            </a:extLst>
          </p:cNvPr>
          <p:cNvCxnSpPr/>
          <p:nvPr/>
        </p:nvCxnSpPr>
        <p:spPr>
          <a:xfrm flipV="1">
            <a:off x="6199188" y="1844675"/>
            <a:ext cx="0" cy="23129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e 16">
            <a:extLst>
              <a:ext uri="{FF2B5EF4-FFF2-40B4-BE49-F238E27FC236}">
                <a16:creationId xmlns:a16="http://schemas.microsoft.com/office/drawing/2014/main" id="{870CCBD6-8E77-44C1-A918-DDD4EF26D0BA}"/>
              </a:ext>
            </a:extLst>
          </p:cNvPr>
          <p:cNvSpPr/>
          <p:nvPr/>
        </p:nvSpPr>
        <p:spPr>
          <a:xfrm>
            <a:off x="5489576" y="3438526"/>
            <a:ext cx="1439863" cy="1439863"/>
          </a:xfrm>
          <a:prstGeom prst="pie">
            <a:avLst>
              <a:gd name="adj1" fmla="val 16128099"/>
              <a:gd name="adj2" fmla="val 1250513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black"/>
              </a:solidFill>
            </a:endParaRP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5BB04374-5184-4D42-9E4E-4F2D6B308C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068086">
            <a:off x="2487613" y="3713163"/>
            <a:ext cx="2184400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514495E-1E7F-434C-85E0-700ABEACE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3813" y="1795463"/>
            <a:ext cx="41846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ssoon Infant Rg" pitchFamily="50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assoon Infant Rg" pitchFamily="50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9pPr>
          </a:lstStyle>
          <a:p>
            <a:r>
              <a:rPr lang="en-GB" altLang="en-US" sz="3600">
                <a:solidFill>
                  <a:srgbClr val="FF0000"/>
                </a:solidFill>
              </a:rPr>
              <a:t>360</a:t>
            </a:r>
            <a:r>
              <a:rPr lang="en-GB" altLang="en-US" sz="3600" baseline="30000">
                <a:solidFill>
                  <a:srgbClr val="FF0000"/>
                </a:solidFill>
              </a:rPr>
              <a:t>o</a:t>
            </a:r>
            <a:r>
              <a:rPr lang="en-GB" altLang="en-US" sz="3600">
                <a:solidFill>
                  <a:srgbClr val="FF0000"/>
                </a:solidFill>
              </a:rPr>
              <a:t> – 300</a:t>
            </a:r>
            <a:r>
              <a:rPr lang="en-GB" altLang="en-US" sz="3600" baseline="30000">
                <a:solidFill>
                  <a:srgbClr val="FF0000"/>
                </a:solidFill>
              </a:rPr>
              <a:t>o</a:t>
            </a:r>
            <a:r>
              <a:rPr lang="en-GB" altLang="en-US" sz="3600">
                <a:solidFill>
                  <a:srgbClr val="FF0000"/>
                </a:solidFill>
              </a:rPr>
              <a:t> = 60</a:t>
            </a:r>
            <a:r>
              <a:rPr lang="en-GB" altLang="en-US" sz="3600" baseline="30000">
                <a:solidFill>
                  <a:srgbClr val="FF0000"/>
                </a:solidFill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0">
                                      <p:cBhvr>
                                        <p:cTn id="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4">
            <a:extLst>
              <a:ext uri="{FF2B5EF4-FFF2-40B4-BE49-F238E27FC236}">
                <a16:creationId xmlns:a16="http://schemas.microsoft.com/office/drawing/2014/main" id="{044D0017-02FE-42A8-9587-2FD5674B0C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282576"/>
            <a:ext cx="81359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rgbClr val="000000"/>
                </a:solidFill>
                <a:latin typeface="Sassoon Infant Md" pitchFamily="50" charset="0"/>
                <a:ea typeface="Franchise"/>
                <a:cs typeface="Franchise"/>
              </a:rPr>
              <a:t>A snowboarder attempts a 360</a:t>
            </a:r>
            <a:r>
              <a:rPr lang="en-GB" altLang="en-US" sz="2400" b="1">
                <a:solidFill>
                  <a:srgbClr val="000000"/>
                </a:solidFill>
                <a:latin typeface="Sassoon Infant Rg" pitchFamily="50" charset="0"/>
                <a:ea typeface="Franchise"/>
                <a:cs typeface="Franchise"/>
              </a:rPr>
              <a:t>˚</a:t>
            </a:r>
            <a:r>
              <a:rPr lang="en-GB" altLang="en-US" sz="2400" b="1">
                <a:solidFill>
                  <a:srgbClr val="000000"/>
                </a:solidFill>
                <a:latin typeface="Sassoon Infant Md" pitchFamily="50" charset="0"/>
                <a:ea typeface="Franchise"/>
                <a:cs typeface="Franchise"/>
              </a:rPr>
              <a:t> spin but doesn’t quite make it. How many degrees has he missed the turn by?</a:t>
            </a:r>
          </a:p>
        </p:txBody>
      </p:sp>
      <p:sp>
        <p:nvSpPr>
          <p:cNvPr id="21508" name="Rectangle 9">
            <a:extLst>
              <a:ext uri="{FF2B5EF4-FFF2-40B4-BE49-F238E27FC236}">
                <a16:creationId xmlns:a16="http://schemas.microsoft.com/office/drawing/2014/main" id="{102F320C-324C-4A25-8608-4512A4446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9438" y="4416426"/>
            <a:ext cx="15367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5400" b="1">
                <a:solidFill>
                  <a:srgbClr val="000000"/>
                </a:solidFill>
                <a:latin typeface="Sassoon Infant Rg" pitchFamily="50" charset="0"/>
                <a:ea typeface="Franchise"/>
                <a:cs typeface="Franchise"/>
              </a:rPr>
              <a:t>210˚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A3A3AC1-F86A-4DC4-8172-D09E87876D5F}"/>
              </a:ext>
            </a:extLst>
          </p:cNvPr>
          <p:cNvCxnSpPr/>
          <p:nvPr/>
        </p:nvCxnSpPr>
        <p:spPr>
          <a:xfrm flipV="1">
            <a:off x="5087938" y="4157663"/>
            <a:ext cx="1111250" cy="185896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ACFC224-3DB1-44B8-801F-E12C7183F61B}"/>
              </a:ext>
            </a:extLst>
          </p:cNvPr>
          <p:cNvCxnSpPr/>
          <p:nvPr/>
        </p:nvCxnSpPr>
        <p:spPr>
          <a:xfrm flipV="1">
            <a:off x="6199188" y="1844675"/>
            <a:ext cx="0" cy="23129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e 16">
            <a:extLst>
              <a:ext uri="{FF2B5EF4-FFF2-40B4-BE49-F238E27FC236}">
                <a16:creationId xmlns:a16="http://schemas.microsoft.com/office/drawing/2014/main" id="{A3D15065-6C9F-4F35-9B3F-DC2A049D35D1}"/>
              </a:ext>
            </a:extLst>
          </p:cNvPr>
          <p:cNvSpPr/>
          <p:nvPr/>
        </p:nvSpPr>
        <p:spPr>
          <a:xfrm>
            <a:off x="5489576" y="3438526"/>
            <a:ext cx="1439863" cy="1439863"/>
          </a:xfrm>
          <a:prstGeom prst="pie">
            <a:avLst>
              <a:gd name="adj1" fmla="val 16128099"/>
              <a:gd name="adj2" fmla="val 723946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black"/>
              </a:solidFill>
            </a:endParaRP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04097CC7-1677-4312-BA7D-5BB563B16E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068086">
            <a:off x="3062288" y="1816100"/>
            <a:ext cx="2184400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F000D85-7043-450E-A6B1-85739D0CC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9188" y="1243013"/>
            <a:ext cx="41846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ssoon Infant Rg" pitchFamily="50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assoon Infant Rg" pitchFamily="50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9pPr>
          </a:lstStyle>
          <a:p>
            <a:r>
              <a:rPr lang="en-GB" altLang="en-US" sz="3600">
                <a:solidFill>
                  <a:srgbClr val="FF0000"/>
                </a:solidFill>
              </a:rPr>
              <a:t>360</a:t>
            </a:r>
            <a:r>
              <a:rPr lang="en-GB" altLang="en-US" sz="3600" baseline="30000">
                <a:solidFill>
                  <a:srgbClr val="FF0000"/>
                </a:solidFill>
              </a:rPr>
              <a:t>o</a:t>
            </a:r>
            <a:r>
              <a:rPr lang="en-GB" altLang="en-US" sz="3600">
                <a:solidFill>
                  <a:srgbClr val="FF0000"/>
                </a:solidFill>
              </a:rPr>
              <a:t> – 210</a:t>
            </a:r>
            <a:r>
              <a:rPr lang="en-GB" altLang="en-US" sz="3600" baseline="30000">
                <a:solidFill>
                  <a:srgbClr val="FF0000"/>
                </a:solidFill>
              </a:rPr>
              <a:t>o</a:t>
            </a:r>
            <a:r>
              <a:rPr lang="en-GB" altLang="en-US" sz="3600">
                <a:solidFill>
                  <a:srgbClr val="FF0000"/>
                </a:solidFill>
              </a:rPr>
              <a:t> = 150</a:t>
            </a:r>
            <a:r>
              <a:rPr lang="en-GB" altLang="en-US" sz="3600" baseline="30000">
                <a:solidFill>
                  <a:srgbClr val="FF0000"/>
                </a:solidFill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600000">
                                      <p:cBhvr>
                                        <p:cTn id="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4">
            <a:extLst>
              <a:ext uri="{FF2B5EF4-FFF2-40B4-BE49-F238E27FC236}">
                <a16:creationId xmlns:a16="http://schemas.microsoft.com/office/drawing/2014/main" id="{F8ED0C7D-5130-41C9-AE91-0AB04147EF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654051"/>
            <a:ext cx="81359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rgbClr val="000000"/>
                </a:solidFill>
                <a:latin typeface="Sassoon Infant Md" pitchFamily="50" charset="0"/>
                <a:ea typeface="Franchise"/>
                <a:cs typeface="Franchise"/>
              </a:rPr>
              <a:t>A snowboarder attempts a 360</a:t>
            </a:r>
            <a:r>
              <a:rPr lang="en-GB" altLang="en-US" sz="2400" b="1">
                <a:solidFill>
                  <a:srgbClr val="000000"/>
                </a:solidFill>
                <a:latin typeface="Sassoon Infant Rg" pitchFamily="50" charset="0"/>
                <a:ea typeface="Franchise"/>
                <a:cs typeface="Franchise"/>
              </a:rPr>
              <a:t>˚</a:t>
            </a:r>
            <a:r>
              <a:rPr lang="en-GB" altLang="en-US" sz="2400" b="1">
                <a:solidFill>
                  <a:srgbClr val="000000"/>
                </a:solidFill>
                <a:latin typeface="Sassoon Infant Md" pitchFamily="50" charset="0"/>
                <a:ea typeface="Franchise"/>
                <a:cs typeface="Franchise"/>
              </a:rPr>
              <a:t> spin but doesn’t quite make it. How many degrees has he missed the turn by?</a:t>
            </a:r>
          </a:p>
        </p:txBody>
      </p:sp>
      <p:sp>
        <p:nvSpPr>
          <p:cNvPr id="22532" name="Rectangle 9">
            <a:extLst>
              <a:ext uri="{FF2B5EF4-FFF2-40B4-BE49-F238E27FC236}">
                <a16:creationId xmlns:a16="http://schemas.microsoft.com/office/drawing/2014/main" id="{5B8C29FF-5F94-4509-89E9-53F617221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9438" y="4416426"/>
            <a:ext cx="15367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5400" b="1">
                <a:solidFill>
                  <a:srgbClr val="000000"/>
                </a:solidFill>
                <a:latin typeface="Sassoon Infant Rg" pitchFamily="50" charset="0"/>
                <a:ea typeface="Franchise"/>
                <a:cs typeface="Franchise"/>
              </a:rPr>
              <a:t>170˚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4D9E7E7-FEED-459F-874F-7D84447FAC6E}"/>
              </a:ext>
            </a:extLst>
          </p:cNvPr>
          <p:cNvCxnSpPr/>
          <p:nvPr/>
        </p:nvCxnSpPr>
        <p:spPr>
          <a:xfrm flipH="1" flipV="1">
            <a:off x="6199188" y="4157664"/>
            <a:ext cx="730250" cy="20081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4032D68-38E9-48D0-BD27-CD1B826A88A4}"/>
              </a:ext>
            </a:extLst>
          </p:cNvPr>
          <p:cNvCxnSpPr/>
          <p:nvPr/>
        </p:nvCxnSpPr>
        <p:spPr>
          <a:xfrm flipV="1">
            <a:off x="6199188" y="1844675"/>
            <a:ext cx="0" cy="23129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e 16">
            <a:extLst>
              <a:ext uri="{FF2B5EF4-FFF2-40B4-BE49-F238E27FC236}">
                <a16:creationId xmlns:a16="http://schemas.microsoft.com/office/drawing/2014/main" id="{A1E79904-0C50-4510-A074-B1D6F37BC7E4}"/>
              </a:ext>
            </a:extLst>
          </p:cNvPr>
          <p:cNvSpPr/>
          <p:nvPr/>
        </p:nvSpPr>
        <p:spPr>
          <a:xfrm>
            <a:off x="5489576" y="3438526"/>
            <a:ext cx="1439863" cy="1439863"/>
          </a:xfrm>
          <a:prstGeom prst="pie">
            <a:avLst>
              <a:gd name="adj1" fmla="val 16128099"/>
              <a:gd name="adj2" fmla="val 435354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black"/>
              </a:solidFill>
            </a:endParaRP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0D0F39E5-0646-48E4-90D0-EB01B976C3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068086">
            <a:off x="3436938" y="2095500"/>
            <a:ext cx="2184400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32BB892-A254-4D61-9576-9962F1EF9F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2200" y="1670464"/>
            <a:ext cx="41846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ssoon Infant Rg" pitchFamily="50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assoon Infant Rg" pitchFamily="50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9pPr>
          </a:lstStyle>
          <a:p>
            <a:r>
              <a:rPr lang="en-GB" altLang="en-US" sz="3600" dirty="0">
                <a:solidFill>
                  <a:srgbClr val="FF0000"/>
                </a:solidFill>
              </a:rPr>
              <a:t>360</a:t>
            </a:r>
            <a:r>
              <a:rPr lang="en-GB" altLang="en-US" sz="3600" baseline="30000" dirty="0">
                <a:solidFill>
                  <a:srgbClr val="FF0000"/>
                </a:solidFill>
              </a:rPr>
              <a:t>o</a:t>
            </a:r>
            <a:r>
              <a:rPr lang="en-GB" altLang="en-US" sz="3600" dirty="0">
                <a:solidFill>
                  <a:srgbClr val="FF0000"/>
                </a:solidFill>
              </a:rPr>
              <a:t> – 170</a:t>
            </a:r>
            <a:r>
              <a:rPr lang="en-GB" altLang="en-US" sz="3600" baseline="30000" dirty="0">
                <a:solidFill>
                  <a:srgbClr val="FF0000"/>
                </a:solidFill>
              </a:rPr>
              <a:t>o</a:t>
            </a:r>
            <a:r>
              <a:rPr lang="en-GB" altLang="en-US" sz="3600" dirty="0">
                <a:solidFill>
                  <a:srgbClr val="FF0000"/>
                </a:solidFill>
              </a:rPr>
              <a:t> = 190</a:t>
            </a:r>
            <a:r>
              <a:rPr lang="en-GB" altLang="en-US" sz="3600" baseline="30000" dirty="0">
                <a:solidFill>
                  <a:srgbClr val="FF0000"/>
                </a:solidFill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200000">
                                      <p:cBhvr>
                                        <p:cTn id="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AFE29-7AE0-4C2D-8391-2268CFE69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 out the unknown angle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A694F74-755B-47E2-93B6-F4EF33A92D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42266"/>
            <a:ext cx="3197732" cy="368747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9B80BD2-554E-4472-A2F2-83D8AC76EC9C}"/>
              </a:ext>
            </a:extLst>
          </p:cNvPr>
          <p:cNvSpPr txBox="1"/>
          <p:nvPr/>
        </p:nvSpPr>
        <p:spPr>
          <a:xfrm>
            <a:off x="4876800" y="1690688"/>
            <a:ext cx="6477000" cy="477053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We know there are 360</a:t>
            </a:r>
            <a:r>
              <a:rPr lang="en-GB" sz="2400" baseline="30000" dirty="0"/>
              <a:t>o </a:t>
            </a:r>
            <a:r>
              <a:rPr lang="en-GB" sz="2400" dirty="0"/>
              <a:t>around a point (a full turn)</a:t>
            </a:r>
            <a:endParaRPr lang="en-GB" sz="2400" baseline="30000" dirty="0"/>
          </a:p>
          <a:p>
            <a:endParaRPr lang="en-GB" sz="2400" baseline="30000" dirty="0"/>
          </a:p>
          <a:p>
            <a:r>
              <a:rPr lang="en-GB" sz="2400" dirty="0"/>
              <a:t>We need to calculate m 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We can do 360</a:t>
            </a:r>
            <a:r>
              <a:rPr lang="en-GB" sz="2400" baseline="30000" dirty="0"/>
              <a:t>o</a:t>
            </a:r>
            <a:r>
              <a:rPr lang="en-GB" sz="2400" dirty="0"/>
              <a:t> </a:t>
            </a:r>
            <a:r>
              <a:rPr lang="en-GB" sz="2400"/>
              <a:t>– 130</a:t>
            </a:r>
            <a:r>
              <a:rPr lang="en-GB" sz="2400" baseline="30000"/>
              <a:t>o</a:t>
            </a:r>
            <a:r>
              <a:rPr lang="en-GB" sz="2400"/>
              <a:t> </a:t>
            </a:r>
            <a:r>
              <a:rPr lang="en-GB" sz="2400" dirty="0"/>
              <a:t>– 70</a:t>
            </a:r>
            <a:r>
              <a:rPr lang="en-GB" sz="2400" baseline="30000" dirty="0"/>
              <a:t>o</a:t>
            </a:r>
            <a:r>
              <a:rPr lang="en-GB" sz="2400" dirty="0"/>
              <a:t>  = 200</a:t>
            </a:r>
            <a:r>
              <a:rPr lang="en-GB" sz="2400" baseline="30000" dirty="0"/>
              <a:t>o</a:t>
            </a:r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Or find the total of the angles we know and use this to find the missing angles </a:t>
            </a:r>
          </a:p>
          <a:p>
            <a:r>
              <a:rPr lang="en-GB" sz="2400" dirty="0"/>
              <a:t>130</a:t>
            </a:r>
            <a:r>
              <a:rPr lang="en-GB" sz="2400" baseline="30000" dirty="0"/>
              <a:t>o</a:t>
            </a:r>
            <a:r>
              <a:rPr lang="en-GB" sz="2400" dirty="0"/>
              <a:t>+70</a:t>
            </a:r>
            <a:r>
              <a:rPr lang="en-GB" sz="2400" baseline="30000" dirty="0"/>
              <a:t>o</a:t>
            </a:r>
            <a:r>
              <a:rPr lang="en-GB" sz="2400" dirty="0"/>
              <a:t> = 200</a:t>
            </a:r>
            <a:r>
              <a:rPr lang="en-GB" sz="2400" baseline="30000" dirty="0"/>
              <a:t>o</a:t>
            </a:r>
            <a:r>
              <a:rPr lang="en-GB" sz="2400" dirty="0"/>
              <a:t> </a:t>
            </a:r>
          </a:p>
          <a:p>
            <a:endParaRPr lang="en-GB" sz="2400" dirty="0"/>
          </a:p>
          <a:p>
            <a:r>
              <a:rPr lang="en-GB" sz="2400" dirty="0"/>
              <a:t>m = 360 -200 = 160</a:t>
            </a:r>
            <a:r>
              <a:rPr lang="en-GB" sz="2400" baseline="30000" dirty="0"/>
              <a:t>o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03157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188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Londrina Solid</vt:lpstr>
      <vt:lpstr>Sassoon Infant Md</vt:lpstr>
      <vt:lpstr>Sassoon Infant Rg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Work out the unknown angle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1</cp:revision>
  <dcterms:created xsi:type="dcterms:W3CDTF">2020-05-11T14:34:54Z</dcterms:created>
  <dcterms:modified xsi:type="dcterms:W3CDTF">2020-05-11T14:43:20Z</dcterms:modified>
</cp:coreProperties>
</file>